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56" r:id="rId9"/>
    <p:sldId id="257" r:id="rId10"/>
    <p:sldId id="25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753600" cy="73152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TT Rounds Condensed" charset="0"/>
      <p:regular r:id="rId32"/>
    </p:embeddedFont>
    <p:embeddedFont>
      <p:font typeface="Times New Roman Bold" pitchFamily="18" charset="0"/>
      <p:bold r:id="rId33"/>
    </p:embeddedFont>
    <p:embeddedFont>
      <p:font typeface="TT Rounds Condensed Bold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26" autoAdjust="0"/>
  </p:normalViewPr>
  <p:slideViewPr>
    <p:cSldViewPr>
      <p:cViewPr>
        <p:scale>
          <a:sx n="68" d="100"/>
          <a:sy n="68" d="100"/>
        </p:scale>
        <p:origin x="-117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18C9A-F90C-4812-9A4A-838C2ED45B92}" type="datetimeFigureOut">
              <a:rPr lang="en-IN" smtClean="0"/>
              <a:t>13-03-2024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F1386-EF96-437D-84E4-61A1CD87A7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13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F1386-EF96-437D-84E4-61A1CD87A77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0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70" y="-13298"/>
            <a:ext cx="9753600" cy="862298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7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" b="-3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38398" y="0"/>
            <a:ext cx="7815203" cy="862289"/>
            <a:chOff x="-48740" y="-2011437"/>
            <a:chExt cx="16715488" cy="6934080"/>
          </a:xfrm>
        </p:grpSpPr>
        <p:sp>
          <p:nvSpPr>
            <p:cNvPr id="11" name="Freeform 11"/>
            <p:cNvSpPr/>
            <p:nvPr/>
          </p:nvSpPr>
          <p:spPr>
            <a:xfrm>
              <a:off x="-48740" y="-2011437"/>
              <a:ext cx="16715488" cy="6934080"/>
            </a:xfrm>
            <a:custGeom>
              <a:avLst/>
              <a:gdLst/>
              <a:ahLst/>
              <a:cxnLst/>
              <a:rect l="l" t="t" r="r" b="b"/>
              <a:pathLst>
                <a:path w="10222865" h="744093">
                  <a:moveTo>
                    <a:pt x="0" y="0"/>
                  </a:moveTo>
                  <a:lnTo>
                    <a:pt x="10222865" y="0"/>
                  </a:lnTo>
                  <a:lnTo>
                    <a:pt x="10222865" y="744093"/>
                  </a:lnTo>
                  <a:lnTo>
                    <a:pt x="0" y="744093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322708" y="-1210429"/>
              <a:ext cx="15887778" cy="488530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83"/>
                </a:lnSpc>
              </a:pPr>
              <a:r>
                <a:rPr lang="en-US" sz="2800" spc="27" dirty="0">
                  <a:solidFill>
                    <a:srgbClr val="000000"/>
                  </a:solidFill>
                  <a:latin typeface="TT Rounds Condensed Bold"/>
                </a:rPr>
                <a:t>DIGITISATION OF OPERATIONS &amp; INDUSTRY 4.0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236210" y="948601"/>
            <a:ext cx="7220993" cy="5697632"/>
          </a:xfrm>
          <a:custGeom>
            <a:avLst/>
            <a:gdLst/>
            <a:ahLst/>
            <a:cxnLst/>
            <a:rect l="l" t="t" r="r" b="b"/>
            <a:pathLst>
              <a:path w="7407439" h="6497385">
                <a:moveTo>
                  <a:pt x="0" y="0"/>
                </a:moveTo>
                <a:lnTo>
                  <a:pt x="7407439" y="0"/>
                </a:lnTo>
                <a:lnTo>
                  <a:pt x="7407439" y="6497384"/>
                </a:lnTo>
                <a:lnTo>
                  <a:pt x="0" y="64973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9" b="-99"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4" name="TextBox 14"/>
          <p:cNvSpPr txBox="1"/>
          <p:nvPr/>
        </p:nvSpPr>
        <p:spPr>
          <a:xfrm>
            <a:off x="1236210" y="4428895"/>
            <a:ext cx="1947946" cy="115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SET PROVABLE</a:t>
            </a:r>
          </a:p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SCIENTIFIC</a:t>
            </a:r>
          </a:p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TARGETS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1402" y="2426945"/>
            <a:ext cx="2447778" cy="164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FFFFFF"/>
                </a:solidFill>
                <a:latin typeface="TT Rounds Condensed Bold"/>
              </a:rPr>
              <a:t>REDUCE 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FFFFFF"/>
                </a:solidFill>
                <a:latin typeface="TT Rounds Condensed Bold"/>
              </a:rPr>
              <a:t>SMV/SAM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FFFFFF"/>
                </a:solidFill>
                <a:latin typeface="TT Rounds Condensed Bold"/>
              </a:rPr>
              <a:t>&amp; INCRESE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FFFFFF"/>
                </a:solidFill>
                <a:latin typeface="TT Rounds Condensed Bold"/>
              </a:rPr>
              <a:t>EFFICIENCY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FFFFFF"/>
                </a:solidFill>
                <a:latin typeface="TT Rounds Condensed Bold"/>
              </a:rPr>
              <a:t> BY 30%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36463" y="1208958"/>
            <a:ext cx="1363310" cy="139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5"/>
              </a:lnSpc>
            </a:pPr>
            <a:r>
              <a:rPr lang="en-US" spc="17" dirty="0">
                <a:solidFill>
                  <a:srgbClr val="FFFFFF"/>
                </a:solidFill>
                <a:latin typeface="TT Rounds Condensed Bold"/>
              </a:rPr>
              <a:t>DIGITAL</a:t>
            </a:r>
          </a:p>
          <a:p>
            <a:pPr algn="ctr">
              <a:lnSpc>
                <a:spcPts val="2235"/>
              </a:lnSpc>
            </a:pPr>
            <a:r>
              <a:rPr lang="en-US" spc="17" dirty="0">
                <a:solidFill>
                  <a:srgbClr val="FFFFFF"/>
                </a:solidFill>
                <a:latin typeface="TT Rounds Condensed Bold"/>
              </a:rPr>
              <a:t> TIME STDUY</a:t>
            </a:r>
          </a:p>
          <a:p>
            <a:pPr algn="ctr">
              <a:lnSpc>
                <a:spcPts val="2235"/>
              </a:lnSpc>
            </a:pPr>
            <a:r>
              <a:rPr lang="en-US" spc="17" dirty="0">
                <a:solidFill>
                  <a:srgbClr val="FFFFFF"/>
                </a:solidFill>
                <a:latin typeface="TT Rounds Condensed Bold"/>
              </a:rPr>
              <a:t>&amp;  INDUSTRY</a:t>
            </a:r>
          </a:p>
          <a:p>
            <a:pPr algn="ctr">
              <a:lnSpc>
                <a:spcPts val="2235"/>
              </a:lnSpc>
            </a:pPr>
            <a:r>
              <a:rPr lang="en-US" spc="17" dirty="0">
                <a:solidFill>
                  <a:srgbClr val="FFFFFF"/>
                </a:solidFill>
                <a:latin typeface="TT Rounds Condensed Bold"/>
              </a:rPr>
              <a:t> 4-0 BENEFITS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19800" y="2663608"/>
            <a:ext cx="292879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000000"/>
                </a:solidFill>
                <a:latin typeface="TT Rounds Condensed Bold"/>
              </a:rPr>
              <a:t>INDUSTRIAL 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000000"/>
                </a:solidFill>
                <a:latin typeface="TT Rounds Condensed Bold"/>
              </a:rPr>
              <a:t>ENGINEERING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000000"/>
                </a:solidFill>
                <a:latin typeface="TT Rounds Condensed Bold"/>
              </a:rPr>
              <a:t>AUTOMATION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93937" y="1212958"/>
            <a:ext cx="1996539" cy="12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pc="24" dirty="0">
                <a:solidFill>
                  <a:srgbClr val="FFFFFF"/>
                </a:solidFill>
                <a:latin typeface="TT Rounds Condensed Bold"/>
              </a:rPr>
              <a:t>EASY &amp; </a:t>
            </a:r>
          </a:p>
          <a:p>
            <a:pPr algn="ctr">
              <a:lnSpc>
                <a:spcPts val="3199"/>
              </a:lnSpc>
            </a:pPr>
            <a:r>
              <a:rPr lang="en-US" spc="24" dirty="0">
                <a:solidFill>
                  <a:srgbClr val="FFFFFF"/>
                </a:solidFill>
                <a:latin typeface="TT Rounds Condensed Bold"/>
              </a:rPr>
              <a:t>EFFECTIVE</a:t>
            </a:r>
          </a:p>
          <a:p>
            <a:pPr algn="ctr">
              <a:lnSpc>
                <a:spcPts val="3199"/>
              </a:lnSpc>
            </a:pPr>
            <a:r>
              <a:rPr lang="en-US" spc="24" dirty="0">
                <a:solidFill>
                  <a:srgbClr val="FFFFFF"/>
                </a:solidFill>
                <a:latin typeface="TT Rounds Condensed Bold"/>
              </a:rPr>
              <a:t>PLANNING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123367" y="4430740"/>
            <a:ext cx="2739698" cy="131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000000"/>
                </a:solidFill>
                <a:latin typeface="TT Rounds Condensed Bold"/>
              </a:rPr>
              <a:t>SYNCHRONISE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000000"/>
                </a:solidFill>
                <a:latin typeface="TT Rounds Condensed Bold"/>
              </a:rPr>
              <a:t>OPERATIONS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000000"/>
                </a:solidFill>
                <a:latin typeface="TT Rounds Condensed Bold"/>
              </a:rPr>
              <a:t>ACROSS </a:t>
            </a:r>
          </a:p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000000"/>
                </a:solidFill>
                <a:latin typeface="TT Rounds Condensed Bold"/>
              </a:rPr>
              <a:t>LOCATIONS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79040" y="3670346"/>
            <a:ext cx="158717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600" dirty="0">
                <a:solidFill>
                  <a:srgbClr val="FFFFFF"/>
                </a:solidFill>
                <a:latin typeface="TT Rounds Condensed Bold"/>
              </a:rPr>
              <a:t>VAS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252A824-A017-C767-B27C-9DE98627A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0" y="918"/>
            <a:ext cx="1942568" cy="8613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0750" y="1295400"/>
            <a:ext cx="8741330" cy="364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6198" lvl="1" indent="-153099" algn="l">
              <a:lnSpc>
                <a:spcPts val="2569"/>
              </a:lnSpc>
              <a:buFont typeface="Arial"/>
              <a:buChar char="•"/>
            </a:pPr>
            <a:r>
              <a:rPr lang="en-US" spc="22" dirty="0">
                <a:solidFill>
                  <a:srgbClr val="000000"/>
                </a:solidFill>
                <a:latin typeface="TT Rounds Condensed Bold"/>
              </a:rPr>
              <a:t>SUPPOSE  OPERATION A  = 100 AND OPERATION B-=70.   THEN AVERAGE TARGET IS 85.</a:t>
            </a:r>
          </a:p>
          <a:p>
            <a:pPr marL="306198" lvl="1" indent="-153099" algn="l">
              <a:lnSpc>
                <a:spcPts val="2569"/>
              </a:lnSpc>
              <a:buFont typeface="Arial"/>
              <a:buChar char="•"/>
            </a:pPr>
            <a:r>
              <a:rPr lang="en-US" spc="22" dirty="0">
                <a:solidFill>
                  <a:srgbClr val="000000"/>
                </a:solidFill>
                <a:latin typeface="TT Rounds Condensed Bold"/>
              </a:rPr>
              <a:t>WHEN OPERATOR B CAPACITY IS ONLY 70;   HOW CAN HE ACHIEVE MORE THAN 70 AND HOW THE TOAL LINE CAN ACHIEVE 85.</a:t>
            </a:r>
          </a:p>
          <a:p>
            <a:pPr marL="306198" lvl="1" indent="-153099" algn="l">
              <a:lnSpc>
                <a:spcPts val="2569"/>
              </a:lnSpc>
            </a:pPr>
            <a:endParaRPr lang="en-US" spc="22" dirty="0">
              <a:solidFill>
                <a:srgbClr val="000000"/>
              </a:solidFill>
              <a:latin typeface="TT Rounds Condensed Bold"/>
            </a:endParaRPr>
          </a:p>
          <a:p>
            <a:pPr marL="306198" lvl="1" indent="-153099" algn="l">
              <a:lnSpc>
                <a:spcPts val="2569"/>
              </a:lnSpc>
              <a:buFont typeface="Arial"/>
              <a:buChar char="•"/>
            </a:pPr>
            <a:r>
              <a:rPr lang="en-US" spc="22" dirty="0">
                <a:solidFill>
                  <a:srgbClr val="000000"/>
                </a:solidFill>
                <a:latin typeface="TT Rounds Condensed Bold"/>
              </a:rPr>
              <a:t>SO FUNDAMENTALLY  ARRIVING AT LINE TARGET BASED ON THE AVERAGE OF ALLOPERATIONS  IS WRONG. UNLIKE OTHER INDUSTRIES IN GARMENT IT IS NOT POSSIBLE TO ALLOCATE WORK OF ONE MACHINE TO ANOTHER</a:t>
            </a:r>
          </a:p>
          <a:p>
            <a:pPr marL="306198" lvl="1" indent="-153099" algn="l">
              <a:lnSpc>
                <a:spcPts val="2569"/>
              </a:lnSpc>
            </a:pPr>
            <a:endParaRPr lang="en-US" spc="22" dirty="0">
              <a:solidFill>
                <a:srgbClr val="000000"/>
              </a:solidFill>
              <a:latin typeface="TT Rounds Condensed Bold"/>
            </a:endParaRPr>
          </a:p>
          <a:p>
            <a:pPr marL="306198" lvl="1" indent="-153099" algn="l">
              <a:lnSpc>
                <a:spcPts val="2569"/>
              </a:lnSpc>
              <a:buFont typeface="Arial"/>
              <a:buChar char="•"/>
            </a:pPr>
            <a:r>
              <a:rPr lang="en-US" spc="22" dirty="0">
                <a:solidFill>
                  <a:srgbClr val="000000"/>
                </a:solidFill>
                <a:latin typeface="TT Rounds Condensed Bold"/>
              </a:rPr>
              <a:t>INSTEAD THE LINE TARGET SHOULD BE BASED ON THE BOTTLENECK OPERATION ONLY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1"/>
            <a:ext cx="9753600" cy="886968"/>
            <a:chOff x="0" y="0"/>
            <a:chExt cx="3612444" cy="4464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2445" cy="446435"/>
            </a:xfrm>
            <a:custGeom>
              <a:avLst/>
              <a:gdLst/>
              <a:ahLst/>
              <a:cxnLst/>
              <a:rect l="l" t="t" r="r" b="b"/>
              <a:pathLst>
                <a:path w="3612445" h="446435">
                  <a:moveTo>
                    <a:pt x="0" y="0"/>
                  </a:moveTo>
                  <a:lnTo>
                    <a:pt x="3612445" y="0"/>
                  </a:lnTo>
                  <a:lnTo>
                    <a:pt x="3612445" y="446435"/>
                  </a:lnTo>
                  <a:lnTo>
                    <a:pt x="0" y="446435"/>
                  </a:lnTo>
                  <a:close/>
                </a:path>
              </a:pathLst>
            </a:custGeom>
            <a:solidFill>
              <a:srgbClr val="2E75B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612444" cy="44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070897" y="0"/>
            <a:ext cx="7637752" cy="886969"/>
            <a:chOff x="0" y="0"/>
            <a:chExt cx="2574512" cy="3576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74512" cy="357632"/>
            </a:xfrm>
            <a:custGeom>
              <a:avLst/>
              <a:gdLst/>
              <a:ahLst/>
              <a:cxnLst/>
              <a:rect l="l" t="t" r="r" b="b"/>
              <a:pathLst>
                <a:path w="2574512" h="357632">
                  <a:moveTo>
                    <a:pt x="0" y="0"/>
                  </a:moveTo>
                  <a:lnTo>
                    <a:pt x="2574512" y="0"/>
                  </a:lnTo>
                  <a:lnTo>
                    <a:pt x="2574512" y="357632"/>
                  </a:lnTo>
                  <a:lnTo>
                    <a:pt x="0" y="357632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574512" cy="357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036481" y="0"/>
            <a:ext cx="6659861" cy="875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2800" spc="-19" dirty="0">
                <a:solidFill>
                  <a:srgbClr val="000000"/>
                </a:solidFill>
                <a:latin typeface="TT Rounds Condensed Bold"/>
              </a:rPr>
              <a:t>WHY AVERAGING OF ALL OPERATIONS MISLEADS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9CC515E-52A2-9BE3-7FFC-F282402F7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" y="107978"/>
            <a:ext cx="1752599" cy="609601"/>
          </a:xfrm>
          <a:prstGeom prst="rect">
            <a:avLst/>
          </a:prstGeom>
        </p:spPr>
      </p:pic>
      <p:grpSp>
        <p:nvGrpSpPr>
          <p:cNvPr id="18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9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0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1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22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0" y="1900908"/>
            <a:ext cx="9753600" cy="4502103"/>
          </a:xfrm>
          <a:custGeom>
            <a:avLst/>
            <a:gdLst/>
            <a:ahLst/>
            <a:cxnLst/>
            <a:rect l="l" t="t" r="r" b="b"/>
            <a:pathLst>
              <a:path w="9753600" h="4502103">
                <a:moveTo>
                  <a:pt x="0" y="0"/>
                </a:moveTo>
                <a:lnTo>
                  <a:pt x="9753600" y="0"/>
                </a:lnTo>
                <a:lnTo>
                  <a:pt x="9753600" y="4502103"/>
                </a:lnTo>
                <a:lnTo>
                  <a:pt x="0" y="45021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" r="-23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160156" y="-91474"/>
            <a:ext cx="7593444" cy="998151"/>
            <a:chOff x="0" y="-173033"/>
            <a:chExt cx="9409574" cy="1183280"/>
          </a:xfrm>
        </p:grpSpPr>
        <p:sp>
          <p:nvSpPr>
            <p:cNvPr id="12" name="Freeform 12"/>
            <p:cNvSpPr/>
            <p:nvPr/>
          </p:nvSpPr>
          <p:spPr>
            <a:xfrm>
              <a:off x="17" y="-84112"/>
              <a:ext cx="9409557" cy="1094359"/>
            </a:xfrm>
            <a:custGeom>
              <a:avLst/>
              <a:gdLst/>
              <a:ahLst/>
              <a:cxnLst/>
              <a:rect l="l" t="t" r="r" b="b"/>
              <a:pathLst>
                <a:path w="9409557" h="1094359">
                  <a:moveTo>
                    <a:pt x="0" y="0"/>
                  </a:moveTo>
                  <a:lnTo>
                    <a:pt x="9409557" y="0"/>
                  </a:lnTo>
                  <a:lnTo>
                    <a:pt x="9409557" y="1094359"/>
                  </a:lnTo>
                  <a:lnTo>
                    <a:pt x="0" y="1094359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73033"/>
              <a:ext cx="9409573" cy="110384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631"/>
                </a:lnSpc>
              </a:pPr>
              <a:r>
                <a:rPr lang="en-US" sz="2800" spc="43" dirty="0">
                  <a:solidFill>
                    <a:srgbClr val="000000"/>
                  </a:solidFill>
                  <a:latin typeface="TT Rounds Condensed Bold"/>
                </a:rPr>
                <a:t>METHODS OF TIME STUDY</a:t>
              </a:r>
              <a:r>
                <a:rPr lang="en-US" sz="4693" spc="43" dirty="0">
                  <a:solidFill>
                    <a:srgbClr val="000000"/>
                  </a:solidFill>
                  <a:latin typeface="TT Rounds Condensed Bold"/>
                </a:rPr>
                <a:t>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10889" y="2898799"/>
            <a:ext cx="1816641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3"/>
              </a:lnSpc>
            </a:pPr>
            <a:r>
              <a:rPr lang="en-US" spc="18" dirty="0">
                <a:solidFill>
                  <a:srgbClr val="FFFFFF"/>
                </a:solidFill>
                <a:latin typeface="TT Rounds Condensed Bold"/>
              </a:rPr>
              <a:t>The IE functions in most factories is primarily limited to work measurement which constitutes method study and time study of the same method.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10214" y="2858185"/>
            <a:ext cx="1901452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pc="19" dirty="0">
                <a:solidFill>
                  <a:srgbClr val="FFFFFF"/>
                </a:solidFill>
                <a:latin typeface="TT Rounds Condensed Bold"/>
              </a:rPr>
              <a:t>With limited application in practice whereas work measurement is one important activity and should be done with utmost care and accuracy. </a:t>
            </a:r>
          </a:p>
          <a:p>
            <a:pPr algn="ctr">
              <a:lnSpc>
                <a:spcPts val="2560"/>
              </a:lnSpc>
            </a:pPr>
            <a:r>
              <a:rPr lang="en-US" sz="2133" spc="19" dirty="0">
                <a:solidFill>
                  <a:srgbClr val="FFFFFF"/>
                </a:solidFill>
                <a:latin typeface="TT Rounds Condensed Bold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739" y="2848660"/>
            <a:ext cx="1901452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pc="17" dirty="0">
                <a:solidFill>
                  <a:srgbClr val="FFFFFF"/>
                </a:solidFill>
                <a:latin typeface="TT Rounds Condensed Bold"/>
              </a:rPr>
              <a:t>Deviation from the standard method may lead to spending excess time to do the same activity which leads to process imbalance result into reduced profitability to the organization</a:t>
            </a:r>
          </a:p>
          <a:p>
            <a:pPr algn="just">
              <a:lnSpc>
                <a:spcPts val="2304"/>
              </a:lnSpc>
            </a:pPr>
            <a:endParaRPr lang="en-US" sz="1920" spc="17" dirty="0">
              <a:solidFill>
                <a:srgbClr val="FFFFFF"/>
              </a:solidFill>
              <a:latin typeface="TT Rounds Condense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607056" y="2889274"/>
            <a:ext cx="1901452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5"/>
              </a:lnSpc>
            </a:pPr>
            <a:r>
              <a:rPr lang="en-US" spc="21" dirty="0">
                <a:solidFill>
                  <a:srgbClr val="FFFFFF"/>
                </a:solidFill>
                <a:latin typeface="TT Rounds Condensed Bold"/>
              </a:rPr>
              <a:t>Sticking to the standard time is also an indicator of organization health which results into on-time delivery of goods.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560838" y="977631"/>
            <a:ext cx="563236" cy="804090"/>
            <a:chOff x="0" y="0"/>
            <a:chExt cx="750982" cy="10721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50951" cy="1072134"/>
            </a:xfrm>
            <a:custGeom>
              <a:avLst/>
              <a:gdLst/>
              <a:ahLst/>
              <a:cxnLst/>
              <a:rect l="l" t="t" r="r" b="b"/>
              <a:pathLst>
                <a:path w="750951" h="1072134">
                  <a:moveTo>
                    <a:pt x="0" y="696595"/>
                  </a:moveTo>
                  <a:lnTo>
                    <a:pt x="187706" y="696595"/>
                  </a:lnTo>
                  <a:lnTo>
                    <a:pt x="187706" y="0"/>
                  </a:lnTo>
                  <a:lnTo>
                    <a:pt x="563245" y="0"/>
                  </a:lnTo>
                  <a:lnTo>
                    <a:pt x="563245" y="696595"/>
                  </a:lnTo>
                  <a:lnTo>
                    <a:pt x="750951" y="696595"/>
                  </a:lnTo>
                  <a:lnTo>
                    <a:pt x="375539" y="1072134"/>
                  </a:lnTo>
                  <a:close/>
                </a:path>
              </a:pathLst>
            </a:custGeom>
            <a:solidFill>
              <a:srgbClr val="FFF2CC"/>
            </a:solidFill>
          </p:spPr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7" y="57903"/>
            <a:ext cx="1752599" cy="801135"/>
          </a:xfrm>
          <a:prstGeom prst="rect">
            <a:avLst/>
          </a:prstGeom>
        </p:spPr>
      </p:pic>
      <p:grpSp>
        <p:nvGrpSpPr>
          <p:cNvPr id="21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22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3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4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25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9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73467" y="18308"/>
            <a:ext cx="7987391" cy="1032985"/>
            <a:chOff x="-76520" y="0"/>
            <a:chExt cx="10543606" cy="8637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67086" cy="744093"/>
            </a:xfrm>
            <a:custGeom>
              <a:avLst/>
              <a:gdLst/>
              <a:ahLst/>
              <a:cxnLst/>
              <a:rect l="l" t="t" r="r" b="b"/>
              <a:pathLst>
                <a:path w="10467086" h="744093">
                  <a:moveTo>
                    <a:pt x="0" y="0"/>
                  </a:moveTo>
                  <a:lnTo>
                    <a:pt x="10467086" y="0"/>
                  </a:lnTo>
                  <a:lnTo>
                    <a:pt x="10467086" y="744093"/>
                  </a:lnTo>
                  <a:lnTo>
                    <a:pt x="0" y="744093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76520" y="62453"/>
              <a:ext cx="10467048" cy="80128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83"/>
                </a:lnSpc>
              </a:pPr>
              <a:r>
                <a:rPr lang="en-US" sz="2800" dirty="0">
                  <a:solidFill>
                    <a:srgbClr val="000000"/>
                  </a:solidFill>
                  <a:latin typeface="Times New Roman Bold"/>
                </a:rPr>
                <a:t>BENEFITS OF RIGHT TARGETS SETTING 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-217346" y="1720650"/>
            <a:ext cx="4516050" cy="4996149"/>
          </a:xfrm>
          <a:custGeom>
            <a:avLst/>
            <a:gdLst/>
            <a:ahLst/>
            <a:cxnLst/>
            <a:rect l="l" t="t" r="r" b="b"/>
            <a:pathLst>
              <a:path w="4516050" h="4996149">
                <a:moveTo>
                  <a:pt x="0" y="0"/>
                </a:moveTo>
                <a:lnTo>
                  <a:pt x="4516050" y="0"/>
                </a:lnTo>
                <a:lnTo>
                  <a:pt x="4516050" y="4996150"/>
                </a:lnTo>
                <a:lnTo>
                  <a:pt x="0" y="4996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932669" y="995310"/>
            <a:ext cx="6766656" cy="922101"/>
            <a:chOff x="0" y="0"/>
            <a:chExt cx="9022208" cy="1229468"/>
          </a:xfrm>
        </p:grpSpPr>
        <p:sp>
          <p:nvSpPr>
            <p:cNvPr id="15" name="Freeform 15"/>
            <p:cNvSpPr/>
            <p:nvPr/>
          </p:nvSpPr>
          <p:spPr>
            <a:xfrm>
              <a:off x="9017" y="9017"/>
              <a:ext cx="9004173" cy="1211453"/>
            </a:xfrm>
            <a:custGeom>
              <a:avLst/>
              <a:gdLst/>
              <a:ahLst/>
              <a:cxnLst/>
              <a:rect l="l" t="t" r="r" b="b"/>
              <a:pathLst>
                <a:path w="9004173" h="1211453">
                  <a:moveTo>
                    <a:pt x="0" y="605663"/>
                  </a:moveTo>
                  <a:lnTo>
                    <a:pt x="613537" y="0"/>
                  </a:lnTo>
                  <a:lnTo>
                    <a:pt x="613537" y="302895"/>
                  </a:lnTo>
                  <a:lnTo>
                    <a:pt x="9004173" y="302895"/>
                  </a:lnTo>
                  <a:lnTo>
                    <a:pt x="9004173" y="908558"/>
                  </a:lnTo>
                  <a:lnTo>
                    <a:pt x="613537" y="908558"/>
                  </a:lnTo>
                  <a:lnTo>
                    <a:pt x="613537" y="1211453"/>
                  </a:ln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-635"/>
              <a:ext cx="9022207" cy="1230884"/>
            </a:xfrm>
            <a:custGeom>
              <a:avLst/>
              <a:gdLst/>
              <a:ahLst/>
              <a:cxnLst/>
              <a:rect l="l" t="t" r="r" b="b"/>
              <a:pathLst>
                <a:path w="9022207" h="1230884">
                  <a:moveTo>
                    <a:pt x="2667" y="608965"/>
                  </a:moveTo>
                  <a:lnTo>
                    <a:pt x="616204" y="3302"/>
                  </a:lnTo>
                  <a:cubicBezTo>
                    <a:pt x="618744" y="762"/>
                    <a:pt x="622681" y="0"/>
                    <a:pt x="625983" y="1397"/>
                  </a:cubicBezTo>
                  <a:cubicBezTo>
                    <a:pt x="629285" y="2794"/>
                    <a:pt x="631571" y="6096"/>
                    <a:pt x="631571" y="9779"/>
                  </a:cubicBezTo>
                  <a:lnTo>
                    <a:pt x="631571" y="312547"/>
                  </a:lnTo>
                  <a:lnTo>
                    <a:pt x="622554" y="312547"/>
                  </a:lnTo>
                  <a:lnTo>
                    <a:pt x="622554" y="303530"/>
                  </a:lnTo>
                  <a:lnTo>
                    <a:pt x="9013190" y="303530"/>
                  </a:lnTo>
                  <a:cubicBezTo>
                    <a:pt x="9018143" y="303530"/>
                    <a:pt x="9022207" y="307594"/>
                    <a:pt x="9022207" y="312547"/>
                  </a:cubicBezTo>
                  <a:lnTo>
                    <a:pt x="9022207" y="918210"/>
                  </a:lnTo>
                  <a:cubicBezTo>
                    <a:pt x="9022207" y="923163"/>
                    <a:pt x="9018143" y="927227"/>
                    <a:pt x="9013190" y="927227"/>
                  </a:cubicBezTo>
                  <a:lnTo>
                    <a:pt x="622554" y="927227"/>
                  </a:lnTo>
                  <a:lnTo>
                    <a:pt x="622554" y="918210"/>
                  </a:lnTo>
                  <a:lnTo>
                    <a:pt x="631571" y="918210"/>
                  </a:lnTo>
                  <a:lnTo>
                    <a:pt x="631571" y="1221105"/>
                  </a:lnTo>
                  <a:cubicBezTo>
                    <a:pt x="631571" y="1224788"/>
                    <a:pt x="629412" y="1228090"/>
                    <a:pt x="625983" y="1229487"/>
                  </a:cubicBezTo>
                  <a:cubicBezTo>
                    <a:pt x="622554" y="1230884"/>
                    <a:pt x="618744" y="1230122"/>
                    <a:pt x="616204" y="1227582"/>
                  </a:cubicBezTo>
                  <a:lnTo>
                    <a:pt x="2667" y="621792"/>
                  </a:lnTo>
                  <a:cubicBezTo>
                    <a:pt x="1016" y="620141"/>
                    <a:pt x="0" y="617728"/>
                    <a:pt x="0" y="615315"/>
                  </a:cubicBezTo>
                  <a:cubicBezTo>
                    <a:pt x="0" y="612902"/>
                    <a:pt x="1016" y="610616"/>
                    <a:pt x="2667" y="608838"/>
                  </a:cubicBezTo>
                  <a:moveTo>
                    <a:pt x="15367" y="621665"/>
                  </a:moveTo>
                  <a:lnTo>
                    <a:pt x="9017" y="615188"/>
                  </a:lnTo>
                  <a:lnTo>
                    <a:pt x="15367" y="608711"/>
                  </a:lnTo>
                  <a:lnTo>
                    <a:pt x="628904" y="1214628"/>
                  </a:lnTo>
                  <a:lnTo>
                    <a:pt x="622554" y="1221105"/>
                  </a:lnTo>
                  <a:lnTo>
                    <a:pt x="613537" y="1221105"/>
                  </a:lnTo>
                  <a:lnTo>
                    <a:pt x="613537" y="918210"/>
                  </a:lnTo>
                  <a:cubicBezTo>
                    <a:pt x="613537" y="913257"/>
                    <a:pt x="617601" y="909193"/>
                    <a:pt x="622554" y="909193"/>
                  </a:cubicBezTo>
                  <a:lnTo>
                    <a:pt x="9013190" y="909193"/>
                  </a:lnTo>
                  <a:lnTo>
                    <a:pt x="9013190" y="918210"/>
                  </a:lnTo>
                  <a:lnTo>
                    <a:pt x="9004173" y="918210"/>
                  </a:lnTo>
                  <a:lnTo>
                    <a:pt x="9004173" y="312547"/>
                  </a:lnTo>
                  <a:lnTo>
                    <a:pt x="9013190" y="312547"/>
                  </a:lnTo>
                  <a:lnTo>
                    <a:pt x="9013190" y="321564"/>
                  </a:lnTo>
                  <a:lnTo>
                    <a:pt x="622554" y="321564"/>
                  </a:lnTo>
                  <a:cubicBezTo>
                    <a:pt x="617601" y="321564"/>
                    <a:pt x="613537" y="317500"/>
                    <a:pt x="613537" y="312547"/>
                  </a:cubicBezTo>
                  <a:lnTo>
                    <a:pt x="613537" y="9652"/>
                  </a:lnTo>
                  <a:lnTo>
                    <a:pt x="622554" y="9652"/>
                  </a:lnTo>
                  <a:lnTo>
                    <a:pt x="628904" y="16129"/>
                  </a:lnTo>
                  <a:lnTo>
                    <a:pt x="15367" y="621792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23825"/>
              <a:ext cx="9022208" cy="1353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pc="19" dirty="0">
                  <a:solidFill>
                    <a:srgbClr val="FFFFFF"/>
                  </a:solidFill>
                  <a:latin typeface="TT Rounds Condensed Bold"/>
                </a:rPr>
                <a:t>TARGETS PROVIDE DIRECTION &amp; FOCUS    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932669" y="2235208"/>
            <a:ext cx="6766655" cy="1146524"/>
            <a:chOff x="0" y="-635"/>
            <a:chExt cx="9022207" cy="1528699"/>
          </a:xfrm>
        </p:grpSpPr>
        <p:sp>
          <p:nvSpPr>
            <p:cNvPr id="19" name="Freeform 19"/>
            <p:cNvSpPr/>
            <p:nvPr/>
          </p:nvSpPr>
          <p:spPr>
            <a:xfrm>
              <a:off x="9017" y="9017"/>
              <a:ext cx="9004173" cy="1509268"/>
            </a:xfrm>
            <a:custGeom>
              <a:avLst/>
              <a:gdLst/>
              <a:ahLst/>
              <a:cxnLst/>
              <a:rect l="l" t="t" r="r" b="b"/>
              <a:pathLst>
                <a:path w="9004173" h="1509268">
                  <a:moveTo>
                    <a:pt x="0" y="754634"/>
                  </a:moveTo>
                  <a:lnTo>
                    <a:pt x="762127" y="0"/>
                  </a:lnTo>
                  <a:lnTo>
                    <a:pt x="762127" y="377317"/>
                  </a:lnTo>
                  <a:lnTo>
                    <a:pt x="9004173" y="377317"/>
                  </a:lnTo>
                  <a:lnTo>
                    <a:pt x="9004173" y="1131951"/>
                  </a:lnTo>
                  <a:lnTo>
                    <a:pt x="762127" y="1131951"/>
                  </a:lnTo>
                  <a:lnTo>
                    <a:pt x="762127" y="1509268"/>
                  </a:ln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-635"/>
              <a:ext cx="9022207" cy="1528699"/>
            </a:xfrm>
            <a:custGeom>
              <a:avLst/>
              <a:gdLst/>
              <a:ahLst/>
              <a:cxnLst/>
              <a:rect l="l" t="t" r="r" b="b"/>
              <a:pathLst>
                <a:path w="9022207" h="1528699">
                  <a:moveTo>
                    <a:pt x="2667" y="757936"/>
                  </a:moveTo>
                  <a:lnTo>
                    <a:pt x="764794" y="3302"/>
                  </a:lnTo>
                  <a:cubicBezTo>
                    <a:pt x="767334" y="762"/>
                    <a:pt x="771271" y="0"/>
                    <a:pt x="774573" y="1397"/>
                  </a:cubicBezTo>
                  <a:cubicBezTo>
                    <a:pt x="777875" y="2794"/>
                    <a:pt x="780161" y="6096"/>
                    <a:pt x="780161" y="9779"/>
                  </a:cubicBezTo>
                  <a:lnTo>
                    <a:pt x="780161" y="386969"/>
                  </a:lnTo>
                  <a:lnTo>
                    <a:pt x="771144" y="386969"/>
                  </a:lnTo>
                  <a:lnTo>
                    <a:pt x="771144" y="377952"/>
                  </a:lnTo>
                  <a:lnTo>
                    <a:pt x="9013190" y="377952"/>
                  </a:lnTo>
                  <a:cubicBezTo>
                    <a:pt x="9018143" y="377952"/>
                    <a:pt x="9022207" y="382016"/>
                    <a:pt x="9022207" y="386969"/>
                  </a:cubicBezTo>
                  <a:lnTo>
                    <a:pt x="9022207" y="1141603"/>
                  </a:lnTo>
                  <a:cubicBezTo>
                    <a:pt x="9022207" y="1146556"/>
                    <a:pt x="9018143" y="1150620"/>
                    <a:pt x="9013190" y="1150620"/>
                  </a:cubicBezTo>
                  <a:lnTo>
                    <a:pt x="771144" y="1150620"/>
                  </a:lnTo>
                  <a:lnTo>
                    <a:pt x="771144" y="1141603"/>
                  </a:lnTo>
                  <a:lnTo>
                    <a:pt x="780161" y="1141603"/>
                  </a:lnTo>
                  <a:lnTo>
                    <a:pt x="780161" y="1518920"/>
                  </a:lnTo>
                  <a:cubicBezTo>
                    <a:pt x="780161" y="1522603"/>
                    <a:pt x="778002" y="1525905"/>
                    <a:pt x="774573" y="1527302"/>
                  </a:cubicBezTo>
                  <a:cubicBezTo>
                    <a:pt x="771144" y="1528699"/>
                    <a:pt x="767334" y="1527937"/>
                    <a:pt x="764794" y="1525397"/>
                  </a:cubicBezTo>
                  <a:lnTo>
                    <a:pt x="2667" y="770763"/>
                  </a:lnTo>
                  <a:cubicBezTo>
                    <a:pt x="1016" y="768985"/>
                    <a:pt x="0" y="766699"/>
                    <a:pt x="0" y="764286"/>
                  </a:cubicBezTo>
                  <a:cubicBezTo>
                    <a:pt x="0" y="761873"/>
                    <a:pt x="1016" y="759587"/>
                    <a:pt x="2667" y="757809"/>
                  </a:cubicBezTo>
                  <a:moveTo>
                    <a:pt x="15367" y="770636"/>
                  </a:moveTo>
                  <a:lnTo>
                    <a:pt x="9017" y="764159"/>
                  </a:lnTo>
                  <a:lnTo>
                    <a:pt x="15367" y="757682"/>
                  </a:lnTo>
                  <a:lnTo>
                    <a:pt x="777494" y="1512316"/>
                  </a:lnTo>
                  <a:lnTo>
                    <a:pt x="771144" y="1518793"/>
                  </a:lnTo>
                  <a:lnTo>
                    <a:pt x="762127" y="1518793"/>
                  </a:lnTo>
                  <a:lnTo>
                    <a:pt x="762127" y="1141603"/>
                  </a:lnTo>
                  <a:cubicBezTo>
                    <a:pt x="762127" y="1136650"/>
                    <a:pt x="766191" y="1132586"/>
                    <a:pt x="771144" y="1132586"/>
                  </a:cubicBezTo>
                  <a:lnTo>
                    <a:pt x="9013190" y="1132586"/>
                  </a:lnTo>
                  <a:lnTo>
                    <a:pt x="9013190" y="1141603"/>
                  </a:lnTo>
                  <a:lnTo>
                    <a:pt x="9004173" y="1141603"/>
                  </a:lnTo>
                  <a:lnTo>
                    <a:pt x="9004173" y="386969"/>
                  </a:lnTo>
                  <a:lnTo>
                    <a:pt x="9013190" y="386969"/>
                  </a:lnTo>
                  <a:lnTo>
                    <a:pt x="9013190" y="395986"/>
                  </a:lnTo>
                  <a:lnTo>
                    <a:pt x="771144" y="395986"/>
                  </a:lnTo>
                  <a:cubicBezTo>
                    <a:pt x="766191" y="395986"/>
                    <a:pt x="762127" y="391922"/>
                    <a:pt x="762127" y="386969"/>
                  </a:cubicBezTo>
                  <a:lnTo>
                    <a:pt x="762127" y="9652"/>
                  </a:lnTo>
                  <a:lnTo>
                    <a:pt x="771144" y="9652"/>
                  </a:lnTo>
                  <a:lnTo>
                    <a:pt x="777494" y="16129"/>
                  </a:lnTo>
                  <a:lnTo>
                    <a:pt x="15367" y="770763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3373" y="0"/>
              <a:ext cx="8234631" cy="1527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0"/>
                </a:lnSpc>
              </a:pPr>
              <a:r>
                <a:rPr lang="en-US" spc="19" dirty="0">
                  <a:solidFill>
                    <a:srgbClr val="FFFFFF"/>
                  </a:solidFill>
                  <a:latin typeface="TT Rounds Condensed Bold"/>
                </a:rPr>
                <a:t>        TARGETS GIVE A SENSE OF PERSONAL </a:t>
              </a:r>
            </a:p>
            <a:p>
              <a:pPr algn="ctr">
                <a:lnSpc>
                  <a:spcPts val="2560"/>
                </a:lnSpc>
              </a:pPr>
              <a:r>
                <a:rPr lang="en-US" spc="19" dirty="0">
                  <a:solidFill>
                    <a:srgbClr val="FFFFFF"/>
                  </a:solidFill>
                  <a:latin typeface="TT Rounds Condensed Bold"/>
                </a:rPr>
                <a:t>        SATISFACTION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885987" y="3684763"/>
            <a:ext cx="7117247" cy="1345440"/>
            <a:chOff x="9016" y="-10306"/>
            <a:chExt cx="9489664" cy="1793919"/>
          </a:xfrm>
        </p:grpSpPr>
        <p:sp>
          <p:nvSpPr>
            <p:cNvPr id="23" name="Freeform 23"/>
            <p:cNvSpPr/>
            <p:nvPr/>
          </p:nvSpPr>
          <p:spPr>
            <a:xfrm>
              <a:off x="9016" y="-10306"/>
              <a:ext cx="9075420" cy="1734693"/>
            </a:xfrm>
            <a:custGeom>
              <a:avLst/>
              <a:gdLst/>
              <a:ahLst/>
              <a:cxnLst/>
              <a:rect l="l" t="t" r="r" b="b"/>
              <a:pathLst>
                <a:path w="9075420" h="1734693">
                  <a:moveTo>
                    <a:pt x="0" y="867410"/>
                  </a:moveTo>
                  <a:lnTo>
                    <a:pt x="874649" y="0"/>
                  </a:lnTo>
                  <a:lnTo>
                    <a:pt x="874649" y="433705"/>
                  </a:lnTo>
                  <a:lnTo>
                    <a:pt x="9075420" y="433705"/>
                  </a:lnTo>
                  <a:lnTo>
                    <a:pt x="9075420" y="1301115"/>
                  </a:lnTo>
                  <a:lnTo>
                    <a:pt x="874649" y="1301115"/>
                  </a:lnTo>
                  <a:lnTo>
                    <a:pt x="874649" y="1734693"/>
                  </a:ln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6064" y="-897"/>
              <a:ext cx="9093454" cy="1754124"/>
            </a:xfrm>
            <a:custGeom>
              <a:avLst/>
              <a:gdLst/>
              <a:ahLst/>
              <a:cxnLst/>
              <a:rect l="l" t="t" r="r" b="b"/>
              <a:pathLst>
                <a:path w="9093454" h="1754124">
                  <a:moveTo>
                    <a:pt x="2667" y="870585"/>
                  </a:moveTo>
                  <a:lnTo>
                    <a:pt x="877316" y="3302"/>
                  </a:lnTo>
                  <a:cubicBezTo>
                    <a:pt x="879856" y="762"/>
                    <a:pt x="883793" y="0"/>
                    <a:pt x="887095" y="1397"/>
                  </a:cubicBezTo>
                  <a:cubicBezTo>
                    <a:pt x="890397" y="2794"/>
                    <a:pt x="892683" y="6096"/>
                    <a:pt x="892683" y="9779"/>
                  </a:cubicBezTo>
                  <a:lnTo>
                    <a:pt x="892683" y="443357"/>
                  </a:lnTo>
                  <a:lnTo>
                    <a:pt x="883666" y="443357"/>
                  </a:lnTo>
                  <a:lnTo>
                    <a:pt x="883666" y="434340"/>
                  </a:lnTo>
                  <a:lnTo>
                    <a:pt x="9084437" y="434340"/>
                  </a:lnTo>
                  <a:cubicBezTo>
                    <a:pt x="9089390" y="434340"/>
                    <a:pt x="9093454" y="438404"/>
                    <a:pt x="9093454" y="443357"/>
                  </a:cubicBezTo>
                  <a:lnTo>
                    <a:pt x="9093454" y="1310767"/>
                  </a:lnTo>
                  <a:cubicBezTo>
                    <a:pt x="9093454" y="1315720"/>
                    <a:pt x="9089390" y="1319784"/>
                    <a:pt x="9084437" y="1319784"/>
                  </a:cubicBezTo>
                  <a:lnTo>
                    <a:pt x="883666" y="1319784"/>
                  </a:lnTo>
                  <a:lnTo>
                    <a:pt x="883666" y="1310767"/>
                  </a:lnTo>
                  <a:lnTo>
                    <a:pt x="892683" y="1310767"/>
                  </a:lnTo>
                  <a:lnTo>
                    <a:pt x="892683" y="1744345"/>
                  </a:lnTo>
                  <a:cubicBezTo>
                    <a:pt x="892683" y="1748028"/>
                    <a:pt x="890524" y="1751330"/>
                    <a:pt x="887095" y="1752727"/>
                  </a:cubicBezTo>
                  <a:cubicBezTo>
                    <a:pt x="883666" y="1754124"/>
                    <a:pt x="879856" y="1753362"/>
                    <a:pt x="877316" y="1750822"/>
                  </a:cubicBezTo>
                  <a:lnTo>
                    <a:pt x="2667" y="883412"/>
                  </a:lnTo>
                  <a:cubicBezTo>
                    <a:pt x="1016" y="881761"/>
                    <a:pt x="0" y="879348"/>
                    <a:pt x="0" y="877062"/>
                  </a:cubicBezTo>
                  <a:cubicBezTo>
                    <a:pt x="0" y="874776"/>
                    <a:pt x="1016" y="872363"/>
                    <a:pt x="2667" y="870712"/>
                  </a:cubicBezTo>
                  <a:moveTo>
                    <a:pt x="15367" y="883539"/>
                  </a:moveTo>
                  <a:lnTo>
                    <a:pt x="9017" y="877189"/>
                  </a:lnTo>
                  <a:lnTo>
                    <a:pt x="15367" y="870839"/>
                  </a:lnTo>
                  <a:lnTo>
                    <a:pt x="890016" y="1738249"/>
                  </a:lnTo>
                  <a:lnTo>
                    <a:pt x="883666" y="1744599"/>
                  </a:lnTo>
                  <a:lnTo>
                    <a:pt x="874649" y="1744599"/>
                  </a:lnTo>
                  <a:lnTo>
                    <a:pt x="874649" y="1310767"/>
                  </a:lnTo>
                  <a:cubicBezTo>
                    <a:pt x="874649" y="1305814"/>
                    <a:pt x="878713" y="1301750"/>
                    <a:pt x="883666" y="1301750"/>
                  </a:cubicBezTo>
                  <a:lnTo>
                    <a:pt x="9084437" y="1301750"/>
                  </a:lnTo>
                  <a:lnTo>
                    <a:pt x="9084437" y="1310767"/>
                  </a:lnTo>
                  <a:lnTo>
                    <a:pt x="9075420" y="1310767"/>
                  </a:lnTo>
                  <a:lnTo>
                    <a:pt x="9075420" y="443357"/>
                  </a:lnTo>
                  <a:lnTo>
                    <a:pt x="9084437" y="443357"/>
                  </a:lnTo>
                  <a:lnTo>
                    <a:pt x="9084437" y="452374"/>
                  </a:lnTo>
                  <a:lnTo>
                    <a:pt x="883666" y="452374"/>
                  </a:lnTo>
                  <a:cubicBezTo>
                    <a:pt x="878713" y="452374"/>
                    <a:pt x="874649" y="448310"/>
                    <a:pt x="874649" y="443357"/>
                  </a:cubicBezTo>
                  <a:lnTo>
                    <a:pt x="874649" y="9652"/>
                  </a:lnTo>
                  <a:lnTo>
                    <a:pt x="883666" y="9652"/>
                  </a:lnTo>
                  <a:lnTo>
                    <a:pt x="890016" y="16002"/>
                  </a:lnTo>
                  <a:lnTo>
                    <a:pt x="15367" y="883412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05213" y="21291"/>
              <a:ext cx="9093467" cy="1762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4"/>
                </a:lnSpc>
              </a:pPr>
              <a:r>
                <a:rPr lang="en-US" spc="17" dirty="0">
                  <a:solidFill>
                    <a:srgbClr val="FFFFFF"/>
                  </a:solidFill>
                  <a:latin typeface="TT Rounds Condensed Bold"/>
                </a:rPr>
                <a:t>TARGETS HELP MAINTAIN MOTIVATION, ESPECIALLY DURING SETBACKS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3600" y="5172049"/>
            <a:ext cx="7588912" cy="1246123"/>
            <a:chOff x="-1024727" y="-30385"/>
            <a:chExt cx="10118550" cy="1661497"/>
          </a:xfrm>
        </p:grpSpPr>
        <p:sp>
          <p:nvSpPr>
            <p:cNvPr id="27" name="Freeform 27"/>
            <p:cNvSpPr/>
            <p:nvPr/>
          </p:nvSpPr>
          <p:spPr>
            <a:xfrm>
              <a:off x="8243" y="-30385"/>
              <a:ext cx="9085580" cy="1631061"/>
            </a:xfrm>
            <a:custGeom>
              <a:avLst/>
              <a:gdLst/>
              <a:ahLst/>
              <a:cxnLst/>
              <a:rect l="l" t="t" r="r" b="b"/>
              <a:pathLst>
                <a:path w="9085580" h="1631061">
                  <a:moveTo>
                    <a:pt x="0" y="815594"/>
                  </a:moveTo>
                  <a:lnTo>
                    <a:pt x="822960" y="0"/>
                  </a:lnTo>
                  <a:lnTo>
                    <a:pt x="822960" y="407797"/>
                  </a:lnTo>
                  <a:lnTo>
                    <a:pt x="9085580" y="407797"/>
                  </a:lnTo>
                  <a:lnTo>
                    <a:pt x="9085580" y="1223264"/>
                  </a:lnTo>
                  <a:lnTo>
                    <a:pt x="822960" y="1223264"/>
                  </a:lnTo>
                  <a:lnTo>
                    <a:pt x="822960" y="1631061"/>
                  </a:ln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-19576" y="-19380"/>
              <a:ext cx="9103614" cy="1650492"/>
            </a:xfrm>
            <a:custGeom>
              <a:avLst/>
              <a:gdLst/>
              <a:ahLst/>
              <a:cxnLst/>
              <a:rect l="l" t="t" r="r" b="b"/>
              <a:pathLst>
                <a:path w="9103614" h="1650492">
                  <a:moveTo>
                    <a:pt x="2667" y="818769"/>
                  </a:moveTo>
                  <a:lnTo>
                    <a:pt x="825627" y="3302"/>
                  </a:lnTo>
                  <a:cubicBezTo>
                    <a:pt x="828167" y="762"/>
                    <a:pt x="832104" y="0"/>
                    <a:pt x="835406" y="1397"/>
                  </a:cubicBezTo>
                  <a:cubicBezTo>
                    <a:pt x="838708" y="2794"/>
                    <a:pt x="840994" y="6096"/>
                    <a:pt x="840994" y="9779"/>
                  </a:cubicBezTo>
                  <a:lnTo>
                    <a:pt x="840994" y="417449"/>
                  </a:lnTo>
                  <a:lnTo>
                    <a:pt x="831977" y="417449"/>
                  </a:lnTo>
                  <a:lnTo>
                    <a:pt x="831977" y="408432"/>
                  </a:lnTo>
                  <a:lnTo>
                    <a:pt x="9094597" y="408432"/>
                  </a:lnTo>
                  <a:cubicBezTo>
                    <a:pt x="9099550" y="408432"/>
                    <a:pt x="9103614" y="412496"/>
                    <a:pt x="9103614" y="417449"/>
                  </a:cubicBezTo>
                  <a:lnTo>
                    <a:pt x="9103614" y="1232916"/>
                  </a:lnTo>
                  <a:cubicBezTo>
                    <a:pt x="9103614" y="1237869"/>
                    <a:pt x="9099550" y="1241933"/>
                    <a:pt x="9094597" y="1241933"/>
                  </a:cubicBezTo>
                  <a:lnTo>
                    <a:pt x="831977" y="1241933"/>
                  </a:lnTo>
                  <a:lnTo>
                    <a:pt x="831977" y="1232916"/>
                  </a:lnTo>
                  <a:lnTo>
                    <a:pt x="840994" y="1232916"/>
                  </a:lnTo>
                  <a:lnTo>
                    <a:pt x="840994" y="1640713"/>
                  </a:lnTo>
                  <a:cubicBezTo>
                    <a:pt x="840994" y="1644396"/>
                    <a:pt x="838835" y="1647698"/>
                    <a:pt x="835406" y="1649095"/>
                  </a:cubicBezTo>
                  <a:cubicBezTo>
                    <a:pt x="831977" y="1650492"/>
                    <a:pt x="828167" y="1649730"/>
                    <a:pt x="825627" y="1647190"/>
                  </a:cubicBezTo>
                  <a:lnTo>
                    <a:pt x="2667" y="831596"/>
                  </a:lnTo>
                  <a:cubicBezTo>
                    <a:pt x="1016" y="829945"/>
                    <a:pt x="0" y="827659"/>
                    <a:pt x="0" y="825246"/>
                  </a:cubicBezTo>
                  <a:cubicBezTo>
                    <a:pt x="0" y="822833"/>
                    <a:pt x="1016" y="820547"/>
                    <a:pt x="2667" y="818769"/>
                  </a:cubicBezTo>
                  <a:moveTo>
                    <a:pt x="15367" y="831596"/>
                  </a:moveTo>
                  <a:lnTo>
                    <a:pt x="9017" y="825119"/>
                  </a:lnTo>
                  <a:lnTo>
                    <a:pt x="15367" y="818642"/>
                  </a:lnTo>
                  <a:lnTo>
                    <a:pt x="838327" y="1634236"/>
                  </a:lnTo>
                  <a:lnTo>
                    <a:pt x="831977" y="1640713"/>
                  </a:lnTo>
                  <a:lnTo>
                    <a:pt x="822960" y="1640713"/>
                  </a:lnTo>
                  <a:lnTo>
                    <a:pt x="822960" y="1232916"/>
                  </a:lnTo>
                  <a:cubicBezTo>
                    <a:pt x="822960" y="1227963"/>
                    <a:pt x="827024" y="1223899"/>
                    <a:pt x="831977" y="1223899"/>
                  </a:cubicBezTo>
                  <a:lnTo>
                    <a:pt x="9094597" y="1223899"/>
                  </a:lnTo>
                  <a:lnTo>
                    <a:pt x="9094597" y="1232916"/>
                  </a:lnTo>
                  <a:lnTo>
                    <a:pt x="9085580" y="1232916"/>
                  </a:lnTo>
                  <a:lnTo>
                    <a:pt x="9085580" y="417449"/>
                  </a:lnTo>
                  <a:lnTo>
                    <a:pt x="9094597" y="417449"/>
                  </a:lnTo>
                  <a:lnTo>
                    <a:pt x="9094597" y="426466"/>
                  </a:lnTo>
                  <a:lnTo>
                    <a:pt x="831977" y="426466"/>
                  </a:lnTo>
                  <a:cubicBezTo>
                    <a:pt x="827024" y="426466"/>
                    <a:pt x="822960" y="422402"/>
                    <a:pt x="822960" y="417449"/>
                  </a:cubicBezTo>
                  <a:lnTo>
                    <a:pt x="822960" y="9652"/>
                  </a:lnTo>
                  <a:lnTo>
                    <a:pt x="831977" y="9652"/>
                  </a:lnTo>
                  <a:lnTo>
                    <a:pt x="838327" y="16129"/>
                  </a:lnTo>
                  <a:lnTo>
                    <a:pt x="15367" y="831596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-1024727" y="-19381"/>
              <a:ext cx="9103605" cy="164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560"/>
                </a:lnSpc>
              </a:pPr>
              <a:r>
                <a:rPr lang="en-US" spc="19" dirty="0">
                  <a:solidFill>
                    <a:srgbClr val="FFFFFF"/>
                  </a:solidFill>
                  <a:latin typeface="TT Rounds Condensed Bold"/>
                </a:rPr>
                <a:t>TARGETS GIVE CLARITY TO DECISION MAKING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39"/>
            <a:ext cx="1752599" cy="652463"/>
          </a:xfrm>
          <a:prstGeom prst="rect">
            <a:avLst/>
          </a:prstGeom>
        </p:spPr>
      </p:pic>
      <p:grpSp>
        <p:nvGrpSpPr>
          <p:cNvPr id="32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33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34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35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36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Freeform 10" descr="Image result for insanity doing the same thing"/>
          <p:cNvSpPr/>
          <p:nvPr/>
        </p:nvSpPr>
        <p:spPr>
          <a:xfrm>
            <a:off x="0" y="889557"/>
            <a:ext cx="9753600" cy="5892243"/>
          </a:xfrm>
          <a:custGeom>
            <a:avLst/>
            <a:gdLst/>
            <a:ahLst/>
            <a:cxnLst/>
            <a:rect l="l" t="t" r="r" b="b"/>
            <a:pathLst>
              <a:path w="9753600" h="5892243">
                <a:moveTo>
                  <a:pt x="0" y="0"/>
                </a:moveTo>
                <a:lnTo>
                  <a:pt x="9753600" y="0"/>
                </a:lnTo>
                <a:lnTo>
                  <a:pt x="9753600" y="5892243"/>
                </a:lnTo>
                <a:lnTo>
                  <a:pt x="0" y="5892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75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09917" y="-85514"/>
            <a:ext cx="7843683" cy="975071"/>
            <a:chOff x="0" y="-98806"/>
            <a:chExt cx="3705903" cy="1280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5860" cy="1181862"/>
            </a:xfrm>
            <a:custGeom>
              <a:avLst/>
              <a:gdLst/>
              <a:ahLst/>
              <a:cxnLst/>
              <a:rect l="l" t="t" r="r" b="b"/>
              <a:pathLst>
                <a:path w="3705860" h="1181862">
                  <a:moveTo>
                    <a:pt x="0" y="0"/>
                  </a:moveTo>
                  <a:lnTo>
                    <a:pt x="3705860" y="0"/>
                  </a:lnTo>
                  <a:lnTo>
                    <a:pt x="3705860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8806"/>
              <a:ext cx="3705903" cy="128066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6143"/>
                </a:lnSpc>
              </a:pPr>
              <a:r>
                <a:rPr lang="en-US" sz="3200" spc="47" dirty="0">
                  <a:solidFill>
                    <a:srgbClr val="000000"/>
                  </a:solidFill>
                  <a:latin typeface="TT Rounds Condensed Bold"/>
                </a:rPr>
                <a:t>INSANITY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" y="57903"/>
            <a:ext cx="1909948" cy="739001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6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7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8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9" b="-39"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23032" y="1295400"/>
            <a:ext cx="9107536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63"/>
              </a:lnSpc>
            </a:pPr>
            <a:r>
              <a:rPr lang="en-US" sz="3600" spc="87" dirty="0">
                <a:solidFill>
                  <a:srgbClr val="000000"/>
                </a:solidFill>
                <a:latin typeface="TT Rounds Condensed Bold"/>
              </a:rPr>
              <a:t>INTRODUCING  </a:t>
            </a:r>
          </a:p>
          <a:p>
            <a:pPr algn="ctr">
              <a:lnSpc>
                <a:spcPts val="11263"/>
              </a:lnSpc>
            </a:pPr>
            <a:r>
              <a:rPr lang="en-US" sz="3600" spc="87" dirty="0">
                <a:solidFill>
                  <a:srgbClr val="FF0000"/>
                </a:solidFill>
                <a:latin typeface="TT Rounds Condensed Bold"/>
              </a:rPr>
              <a:t>VISUAL ANALYSIS SYSTEMA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8885" cy="900823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3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4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5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16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69072" y="2394"/>
            <a:ext cx="7884528" cy="1039318"/>
            <a:chOff x="19152" y="2159"/>
            <a:chExt cx="10403840" cy="937488"/>
          </a:xfrm>
        </p:grpSpPr>
        <p:sp>
          <p:nvSpPr>
            <p:cNvPr id="11" name="Freeform 11"/>
            <p:cNvSpPr/>
            <p:nvPr/>
          </p:nvSpPr>
          <p:spPr>
            <a:xfrm>
              <a:off x="19152" y="2159"/>
              <a:ext cx="10403840" cy="809752"/>
            </a:xfrm>
            <a:custGeom>
              <a:avLst/>
              <a:gdLst/>
              <a:ahLst/>
              <a:cxnLst/>
              <a:rect l="l" t="t" r="r" b="b"/>
              <a:pathLst>
                <a:path w="10403840" h="809752">
                  <a:moveTo>
                    <a:pt x="0" y="0"/>
                  </a:moveTo>
                  <a:lnTo>
                    <a:pt x="10403840" y="0"/>
                  </a:lnTo>
                  <a:lnTo>
                    <a:pt x="10403840" y="809752"/>
                  </a:lnTo>
                  <a:lnTo>
                    <a:pt x="0" y="809752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9152" y="129851"/>
              <a:ext cx="10403840" cy="80979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967"/>
                </a:lnSpc>
              </a:pPr>
              <a:r>
                <a:rPr lang="en-US" sz="3200" spc="30" dirty="0">
                  <a:solidFill>
                    <a:srgbClr val="000000"/>
                  </a:solidFill>
                  <a:latin typeface="TT Rounds Condensed Bold"/>
                </a:rPr>
                <a:t>PRODUCTION IMPROVEMENT DEPENDS ON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386949" y="983269"/>
            <a:ext cx="8985651" cy="5485625"/>
          </a:xfrm>
          <a:custGeom>
            <a:avLst/>
            <a:gdLst/>
            <a:ahLst/>
            <a:cxnLst/>
            <a:rect l="l" t="t" r="r" b="b"/>
            <a:pathLst>
              <a:path w="9513101" h="5485625">
                <a:moveTo>
                  <a:pt x="0" y="0"/>
                </a:moveTo>
                <a:lnTo>
                  <a:pt x="9513101" y="0"/>
                </a:lnTo>
                <a:lnTo>
                  <a:pt x="9513101" y="5485625"/>
                </a:lnTo>
                <a:lnTo>
                  <a:pt x="0" y="5485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" r="-6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49399" y="4910646"/>
            <a:ext cx="143259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pc="35" dirty="0">
                <a:solidFill>
                  <a:srgbClr val="000000"/>
                </a:solidFill>
                <a:latin typeface="TT Rounds Condensed Bold"/>
              </a:rPr>
              <a:t>TIME STUDY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5696" y="2817435"/>
            <a:ext cx="2367521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35" dirty="0">
                <a:solidFill>
                  <a:srgbClr val="FFFFFF"/>
                </a:solidFill>
                <a:latin typeface="TT Rounds Condensed Bold"/>
              </a:rPr>
              <a:t>SKILL</a:t>
            </a:r>
          </a:p>
          <a:p>
            <a:pPr algn="ctr"/>
            <a:r>
              <a:rPr lang="en-US" spc="35" dirty="0">
                <a:solidFill>
                  <a:srgbClr val="FFFFFF"/>
                </a:solidFill>
                <a:latin typeface="TT Rounds Condensed Bold"/>
              </a:rPr>
              <a:t>MATRIX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71800" y="1749364"/>
            <a:ext cx="3140965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35" dirty="0">
                <a:solidFill>
                  <a:srgbClr val="FFFFFF"/>
                </a:solidFill>
                <a:latin typeface="TT Rounds Condensed Bold"/>
              </a:rPr>
              <a:t>LINE</a:t>
            </a:r>
          </a:p>
          <a:p>
            <a:pPr algn="ctr"/>
            <a:r>
              <a:rPr lang="en-US" spc="35" dirty="0">
                <a:solidFill>
                  <a:srgbClr val="FFFFFF"/>
                </a:solidFill>
                <a:latin typeface="TT Rounds Condensed Bold"/>
              </a:rPr>
              <a:t>BALANCE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91576" y="2486038"/>
            <a:ext cx="340372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35" dirty="0">
                <a:solidFill>
                  <a:srgbClr val="FFFFFF"/>
                </a:solidFill>
                <a:latin typeface="TT Rounds Condensed Bold"/>
              </a:rPr>
              <a:t>TARGET</a:t>
            </a:r>
          </a:p>
          <a:p>
            <a:pPr algn="ctr"/>
            <a:r>
              <a:rPr lang="en-US" spc="35" dirty="0">
                <a:solidFill>
                  <a:srgbClr val="FFFFFF"/>
                </a:solidFill>
                <a:latin typeface="TT Rounds Condensed Bold"/>
              </a:rPr>
              <a:t>SETTING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12737" y="4865316"/>
            <a:ext cx="2424588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35" dirty="0">
                <a:solidFill>
                  <a:srgbClr val="FFFFFF"/>
                </a:solidFill>
                <a:latin typeface="TT Rounds Condensed Bold"/>
              </a:rPr>
              <a:t>SMV</a:t>
            </a:r>
          </a:p>
          <a:p>
            <a:pPr algn="ctr"/>
            <a:r>
              <a:rPr lang="en-US" spc="35" dirty="0">
                <a:solidFill>
                  <a:srgbClr val="FFFFFF"/>
                </a:solidFill>
                <a:latin typeface="TT Rounds Condensed Bold"/>
              </a:rPr>
              <a:t>SAM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52800" y="4552410"/>
            <a:ext cx="3230052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200" spc="35" dirty="0">
                <a:solidFill>
                  <a:srgbClr val="FFFFFF"/>
                </a:solidFill>
                <a:latin typeface="TT Rounds Condensed Bold"/>
              </a:rPr>
              <a:t>PRODUCTION </a:t>
            </a:r>
          </a:p>
          <a:p>
            <a:pPr algn="ctr">
              <a:lnSpc>
                <a:spcPts val="4608"/>
              </a:lnSpc>
            </a:pPr>
            <a:r>
              <a:rPr lang="en-US" sz="3200" spc="35" dirty="0">
                <a:solidFill>
                  <a:srgbClr val="FFFFFF"/>
                </a:solidFill>
                <a:latin typeface="TT Rounds Condensed Bold"/>
              </a:rPr>
              <a:t>IMPROVEMENT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2113" cy="902496"/>
          </a:xfrm>
          <a:prstGeom prst="rect">
            <a:avLst/>
          </a:prstGeom>
        </p:spPr>
      </p:pic>
      <p:grpSp>
        <p:nvGrpSpPr>
          <p:cNvPr id="21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22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3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4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25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87899" y="0"/>
            <a:ext cx="7941984" cy="1077157"/>
            <a:chOff x="-33411" y="-14429"/>
            <a:chExt cx="10446865" cy="1097039"/>
          </a:xfrm>
        </p:grpSpPr>
        <p:sp>
          <p:nvSpPr>
            <p:cNvPr id="11" name="Freeform 11"/>
            <p:cNvSpPr/>
            <p:nvPr/>
          </p:nvSpPr>
          <p:spPr>
            <a:xfrm>
              <a:off x="13054" y="-14429"/>
              <a:ext cx="10400400" cy="934967"/>
            </a:xfrm>
            <a:custGeom>
              <a:avLst/>
              <a:gdLst/>
              <a:ahLst/>
              <a:cxnLst/>
              <a:rect l="l" t="t" r="r" b="b"/>
              <a:pathLst>
                <a:path w="10385552" h="919226">
                  <a:moveTo>
                    <a:pt x="0" y="0"/>
                  </a:moveTo>
                  <a:lnTo>
                    <a:pt x="10385552" y="0"/>
                  </a:lnTo>
                  <a:lnTo>
                    <a:pt x="10385552" y="919226"/>
                  </a:lnTo>
                  <a:lnTo>
                    <a:pt x="0" y="919226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33411" y="87184"/>
              <a:ext cx="10385523" cy="99542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608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 Bold"/>
                </a:rPr>
                <a:t>OPERATION OF VAS SOFTWARE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7638" y="1028921"/>
            <a:ext cx="3496557" cy="1177606"/>
            <a:chOff x="1" y="-203097"/>
            <a:chExt cx="4662076" cy="1570142"/>
          </a:xfrm>
        </p:grpSpPr>
        <p:sp>
          <p:nvSpPr>
            <p:cNvPr id="14" name="Freeform 14"/>
            <p:cNvSpPr/>
            <p:nvPr/>
          </p:nvSpPr>
          <p:spPr>
            <a:xfrm>
              <a:off x="30260" y="152417"/>
              <a:ext cx="4631817" cy="1214628"/>
            </a:xfrm>
            <a:custGeom>
              <a:avLst/>
              <a:gdLst/>
              <a:ahLst/>
              <a:cxnLst/>
              <a:rect l="l" t="t" r="r" b="b"/>
              <a:pathLst>
                <a:path w="4631817" h="1214628">
                  <a:moveTo>
                    <a:pt x="0" y="0"/>
                  </a:moveTo>
                  <a:lnTo>
                    <a:pt x="4631817" y="0"/>
                  </a:lnTo>
                  <a:lnTo>
                    <a:pt x="4631817" y="789178"/>
                  </a:lnTo>
                  <a:lnTo>
                    <a:pt x="2315972" y="789178"/>
                  </a:lnTo>
                  <a:lnTo>
                    <a:pt x="2315972" y="1056767"/>
                  </a:lnTo>
                  <a:lnTo>
                    <a:pt x="2530729" y="1056767"/>
                  </a:lnTo>
                  <a:lnTo>
                    <a:pt x="2315972" y="1214628"/>
                  </a:lnTo>
                  <a:lnTo>
                    <a:pt x="2101088" y="1056767"/>
                  </a:lnTo>
                  <a:lnTo>
                    <a:pt x="2315845" y="1056767"/>
                  </a:lnTo>
                  <a:lnTo>
                    <a:pt x="2315845" y="789178"/>
                  </a:lnTo>
                  <a:lnTo>
                    <a:pt x="0" y="789178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" y="-203097"/>
              <a:ext cx="4631846" cy="1338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pc="19" dirty="0">
                  <a:solidFill>
                    <a:srgbClr val="000000"/>
                  </a:solidFill>
                  <a:latin typeface="TT Rounds Condensed Bold"/>
                </a:rPr>
                <a:t>WE NEED TO MAKE VIDEO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78975" y="1941152"/>
            <a:ext cx="3473884" cy="1267499"/>
            <a:chOff x="15116" y="-377069"/>
            <a:chExt cx="4631845" cy="1690000"/>
          </a:xfrm>
        </p:grpSpPr>
        <p:sp>
          <p:nvSpPr>
            <p:cNvPr id="17" name="Freeform 17"/>
            <p:cNvSpPr/>
            <p:nvPr/>
          </p:nvSpPr>
          <p:spPr>
            <a:xfrm>
              <a:off x="15143" y="-23236"/>
              <a:ext cx="4631817" cy="1336167"/>
            </a:xfrm>
            <a:custGeom>
              <a:avLst/>
              <a:gdLst/>
              <a:ahLst/>
              <a:cxnLst/>
              <a:rect l="l" t="t" r="r" b="b"/>
              <a:pathLst>
                <a:path w="4631817" h="1336167">
                  <a:moveTo>
                    <a:pt x="0" y="0"/>
                  </a:moveTo>
                  <a:lnTo>
                    <a:pt x="4631817" y="0"/>
                  </a:lnTo>
                  <a:lnTo>
                    <a:pt x="4631817" y="868172"/>
                  </a:lnTo>
                  <a:lnTo>
                    <a:pt x="2315972" y="868172"/>
                  </a:lnTo>
                  <a:lnTo>
                    <a:pt x="2315972" y="1162431"/>
                  </a:lnTo>
                  <a:lnTo>
                    <a:pt x="2552192" y="1162431"/>
                  </a:lnTo>
                  <a:lnTo>
                    <a:pt x="2315972" y="1336167"/>
                  </a:lnTo>
                  <a:lnTo>
                    <a:pt x="2079752" y="1162431"/>
                  </a:lnTo>
                  <a:lnTo>
                    <a:pt x="2315972" y="1162431"/>
                  </a:lnTo>
                  <a:lnTo>
                    <a:pt x="2315972" y="868172"/>
                  </a:lnTo>
                  <a:lnTo>
                    <a:pt x="0" y="868172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5116" y="-377069"/>
              <a:ext cx="4631845" cy="148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07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STUDY WITH VAS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54787" y="3231288"/>
            <a:ext cx="3486714" cy="1175909"/>
            <a:chOff x="-17135" y="-231712"/>
            <a:chExt cx="4648952" cy="15678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31817" cy="1336167"/>
            </a:xfrm>
            <a:custGeom>
              <a:avLst/>
              <a:gdLst/>
              <a:ahLst/>
              <a:cxnLst/>
              <a:rect l="l" t="t" r="r" b="b"/>
              <a:pathLst>
                <a:path w="4631817" h="1336167">
                  <a:moveTo>
                    <a:pt x="0" y="0"/>
                  </a:moveTo>
                  <a:lnTo>
                    <a:pt x="4631817" y="0"/>
                  </a:lnTo>
                  <a:lnTo>
                    <a:pt x="4631817" y="868172"/>
                  </a:lnTo>
                  <a:lnTo>
                    <a:pt x="2315972" y="868172"/>
                  </a:lnTo>
                  <a:lnTo>
                    <a:pt x="2315972" y="1162431"/>
                  </a:lnTo>
                  <a:lnTo>
                    <a:pt x="2552192" y="1162431"/>
                  </a:lnTo>
                  <a:lnTo>
                    <a:pt x="2315972" y="1336167"/>
                  </a:lnTo>
                  <a:lnTo>
                    <a:pt x="2079752" y="1162431"/>
                  </a:lnTo>
                  <a:lnTo>
                    <a:pt x="2315972" y="1162431"/>
                  </a:lnTo>
                  <a:lnTo>
                    <a:pt x="2315972" y="868172"/>
                  </a:lnTo>
                  <a:lnTo>
                    <a:pt x="0" y="868172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-17135" y="-231712"/>
              <a:ext cx="4631844" cy="133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0"/>
                </a:lnSpc>
              </a:pPr>
              <a:r>
                <a:rPr lang="en-US" spc="19" dirty="0">
                  <a:solidFill>
                    <a:srgbClr val="000000"/>
                  </a:solidFill>
                  <a:latin typeface="TT Rounds Condensed Bold"/>
                </a:rPr>
                <a:t>IDENTIFY THE BOTTLENECK USING LINE BALANCE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54787" y="4284034"/>
            <a:ext cx="3498071" cy="1179983"/>
            <a:chOff x="-17136" y="-313801"/>
            <a:chExt cx="4664094" cy="1573312"/>
          </a:xfrm>
        </p:grpSpPr>
        <p:sp>
          <p:nvSpPr>
            <p:cNvPr id="23" name="Freeform 23"/>
            <p:cNvSpPr/>
            <p:nvPr/>
          </p:nvSpPr>
          <p:spPr>
            <a:xfrm>
              <a:off x="15141" y="-76656"/>
              <a:ext cx="4631817" cy="1336167"/>
            </a:xfrm>
            <a:custGeom>
              <a:avLst/>
              <a:gdLst/>
              <a:ahLst/>
              <a:cxnLst/>
              <a:rect l="l" t="t" r="r" b="b"/>
              <a:pathLst>
                <a:path w="4631817" h="1336167">
                  <a:moveTo>
                    <a:pt x="0" y="0"/>
                  </a:moveTo>
                  <a:lnTo>
                    <a:pt x="4631817" y="0"/>
                  </a:lnTo>
                  <a:lnTo>
                    <a:pt x="4631817" y="868172"/>
                  </a:lnTo>
                  <a:lnTo>
                    <a:pt x="2315972" y="868172"/>
                  </a:lnTo>
                  <a:lnTo>
                    <a:pt x="2315972" y="1162431"/>
                  </a:lnTo>
                  <a:lnTo>
                    <a:pt x="2552192" y="1162431"/>
                  </a:lnTo>
                  <a:lnTo>
                    <a:pt x="2315972" y="1336167"/>
                  </a:lnTo>
                  <a:lnTo>
                    <a:pt x="2079752" y="1162431"/>
                  </a:lnTo>
                  <a:lnTo>
                    <a:pt x="2315972" y="1162431"/>
                  </a:lnTo>
                  <a:lnTo>
                    <a:pt x="2315972" y="868172"/>
                  </a:lnTo>
                  <a:lnTo>
                    <a:pt x="0" y="868172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-17136" y="-313801"/>
              <a:ext cx="4631842" cy="133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ATTACK THE BOTTLENECK AREA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67628" y="5480799"/>
            <a:ext cx="3473882" cy="1155023"/>
            <a:chOff x="-15" y="-203864"/>
            <a:chExt cx="4631842" cy="15400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631817" cy="1336167"/>
            </a:xfrm>
            <a:custGeom>
              <a:avLst/>
              <a:gdLst/>
              <a:ahLst/>
              <a:cxnLst/>
              <a:rect l="l" t="t" r="r" b="b"/>
              <a:pathLst>
                <a:path w="4631817" h="1336167">
                  <a:moveTo>
                    <a:pt x="0" y="0"/>
                  </a:moveTo>
                  <a:lnTo>
                    <a:pt x="4631817" y="0"/>
                  </a:lnTo>
                  <a:lnTo>
                    <a:pt x="4631817" y="868172"/>
                  </a:lnTo>
                  <a:lnTo>
                    <a:pt x="2315972" y="868172"/>
                  </a:lnTo>
                  <a:lnTo>
                    <a:pt x="2315972" y="1162431"/>
                  </a:lnTo>
                  <a:lnTo>
                    <a:pt x="2552192" y="1162431"/>
                  </a:lnTo>
                  <a:lnTo>
                    <a:pt x="2315972" y="1336167"/>
                  </a:lnTo>
                  <a:lnTo>
                    <a:pt x="2079752" y="1162431"/>
                  </a:lnTo>
                  <a:lnTo>
                    <a:pt x="2315972" y="1162431"/>
                  </a:lnTo>
                  <a:lnTo>
                    <a:pt x="2315972" y="868172"/>
                  </a:lnTo>
                  <a:lnTo>
                    <a:pt x="0" y="868172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-15" y="-203864"/>
              <a:ext cx="4631842" cy="133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WORK STUDY USING BY USING VAS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29221" y="1107572"/>
            <a:ext cx="5669800" cy="1304408"/>
            <a:chOff x="-59704" y="0"/>
            <a:chExt cx="7559733" cy="1739212"/>
          </a:xfrm>
        </p:grpSpPr>
        <p:sp>
          <p:nvSpPr>
            <p:cNvPr id="29" name="Freeform 29"/>
            <p:cNvSpPr/>
            <p:nvPr/>
          </p:nvSpPr>
          <p:spPr>
            <a:xfrm>
              <a:off x="-59704" y="250645"/>
              <a:ext cx="7499985" cy="1488567"/>
            </a:xfrm>
            <a:custGeom>
              <a:avLst/>
              <a:gdLst/>
              <a:ahLst/>
              <a:cxnLst/>
              <a:rect l="l" t="t" r="r" b="b"/>
              <a:pathLst>
                <a:path w="7499985" h="1488567">
                  <a:moveTo>
                    <a:pt x="0" y="0"/>
                  </a:moveTo>
                  <a:lnTo>
                    <a:pt x="7499985" y="0"/>
                  </a:lnTo>
                  <a:lnTo>
                    <a:pt x="7499985" y="967198"/>
                  </a:lnTo>
                  <a:lnTo>
                    <a:pt x="3750056" y="967198"/>
                  </a:lnTo>
                  <a:lnTo>
                    <a:pt x="3750056" y="1295021"/>
                  </a:lnTo>
                  <a:lnTo>
                    <a:pt x="3986276" y="1295021"/>
                  </a:lnTo>
                  <a:lnTo>
                    <a:pt x="3750056" y="1488567"/>
                  </a:lnTo>
                  <a:lnTo>
                    <a:pt x="3513836" y="1295021"/>
                  </a:lnTo>
                  <a:lnTo>
                    <a:pt x="3750056" y="1295021"/>
                  </a:lnTo>
                  <a:lnTo>
                    <a:pt x="3750056" y="967198"/>
                  </a:lnTo>
                  <a:lnTo>
                    <a:pt x="0" y="967198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7500029" cy="148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0"/>
                </a:lnSpc>
              </a:pPr>
              <a:r>
                <a:rPr lang="en-US" spc="19" dirty="0">
                  <a:solidFill>
                    <a:srgbClr val="000000"/>
                  </a:solidFill>
                  <a:latin typeface="TT Rounds Condensed Bold"/>
                </a:rPr>
                <a:t>CYCLE TIME ANALYSIS FOR METHOD IMPROVEMENT AND IMPLEMENTATION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128578" y="2046738"/>
            <a:ext cx="5636358" cy="1164085"/>
            <a:chOff x="0" y="-236288"/>
            <a:chExt cx="7515144" cy="1552114"/>
          </a:xfrm>
        </p:grpSpPr>
        <p:sp>
          <p:nvSpPr>
            <p:cNvPr id="32" name="Freeform 32"/>
            <p:cNvSpPr/>
            <p:nvPr/>
          </p:nvSpPr>
          <p:spPr>
            <a:xfrm>
              <a:off x="0" y="-20341"/>
              <a:ext cx="7499985" cy="1336167"/>
            </a:xfrm>
            <a:custGeom>
              <a:avLst/>
              <a:gdLst/>
              <a:ahLst/>
              <a:cxnLst/>
              <a:rect l="l" t="t" r="r" b="b"/>
              <a:pathLst>
                <a:path w="7499985" h="1336167">
                  <a:moveTo>
                    <a:pt x="0" y="0"/>
                  </a:moveTo>
                  <a:lnTo>
                    <a:pt x="7499985" y="0"/>
                  </a:lnTo>
                  <a:lnTo>
                    <a:pt x="7499985" y="868172"/>
                  </a:lnTo>
                  <a:lnTo>
                    <a:pt x="3750056" y="868172"/>
                  </a:lnTo>
                  <a:lnTo>
                    <a:pt x="3750056" y="1162431"/>
                  </a:lnTo>
                  <a:lnTo>
                    <a:pt x="3986276" y="1162431"/>
                  </a:lnTo>
                  <a:lnTo>
                    <a:pt x="3750056" y="1336167"/>
                  </a:lnTo>
                  <a:lnTo>
                    <a:pt x="3513836" y="1162431"/>
                  </a:lnTo>
                  <a:lnTo>
                    <a:pt x="3750056" y="1162431"/>
                  </a:lnTo>
                  <a:lnTo>
                    <a:pt x="3750056" y="868172"/>
                  </a:lnTo>
                  <a:lnTo>
                    <a:pt x="0" y="868172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5115" y="-236288"/>
              <a:ext cx="7500029" cy="133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0"/>
                </a:lnSpc>
              </a:pPr>
              <a:r>
                <a:rPr lang="en-US" spc="19" dirty="0">
                  <a:solidFill>
                    <a:srgbClr val="000000"/>
                  </a:solidFill>
                  <a:latin typeface="TT Rounds Condensed Bold"/>
                </a:rPr>
                <a:t>PROPOSED METHOD AND THEN MAKE THAT STANDARD METHOD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104860" y="3203377"/>
            <a:ext cx="5648707" cy="1178150"/>
            <a:chOff x="-16464" y="-214275"/>
            <a:chExt cx="7531608" cy="1570868"/>
          </a:xfrm>
        </p:grpSpPr>
        <p:sp>
          <p:nvSpPr>
            <p:cNvPr id="35" name="Freeform 35"/>
            <p:cNvSpPr/>
            <p:nvPr/>
          </p:nvSpPr>
          <p:spPr>
            <a:xfrm>
              <a:off x="15159" y="20425"/>
              <a:ext cx="7499985" cy="1336168"/>
            </a:xfrm>
            <a:custGeom>
              <a:avLst/>
              <a:gdLst/>
              <a:ahLst/>
              <a:cxnLst/>
              <a:rect l="l" t="t" r="r" b="b"/>
              <a:pathLst>
                <a:path w="7499985" h="1336167">
                  <a:moveTo>
                    <a:pt x="0" y="0"/>
                  </a:moveTo>
                  <a:lnTo>
                    <a:pt x="7499985" y="0"/>
                  </a:lnTo>
                  <a:lnTo>
                    <a:pt x="7499985" y="868172"/>
                  </a:lnTo>
                  <a:lnTo>
                    <a:pt x="3750056" y="868172"/>
                  </a:lnTo>
                  <a:lnTo>
                    <a:pt x="3750056" y="1162431"/>
                  </a:lnTo>
                  <a:lnTo>
                    <a:pt x="3986276" y="1162431"/>
                  </a:lnTo>
                  <a:lnTo>
                    <a:pt x="3750056" y="1336167"/>
                  </a:lnTo>
                  <a:lnTo>
                    <a:pt x="3513836" y="1162431"/>
                  </a:lnTo>
                  <a:lnTo>
                    <a:pt x="3750056" y="1162431"/>
                  </a:lnTo>
                  <a:lnTo>
                    <a:pt x="3750056" y="868172"/>
                  </a:lnTo>
                  <a:lnTo>
                    <a:pt x="0" y="868172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-16464" y="-214275"/>
              <a:ext cx="7500029" cy="133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60"/>
                </a:lnSpc>
              </a:pPr>
              <a:r>
                <a:rPr lang="en-US" spc="19" dirty="0">
                  <a:solidFill>
                    <a:srgbClr val="000000"/>
                  </a:solidFill>
                  <a:latin typeface="TT Rounds Condensed Bold"/>
                </a:rPr>
                <a:t>IMPLEMENT ALL LINE THE STANDARD METHOD 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128578" y="4330503"/>
            <a:ext cx="5625022" cy="1191007"/>
            <a:chOff x="0" y="-251843"/>
            <a:chExt cx="7500029" cy="158801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499985" cy="1336167"/>
            </a:xfrm>
            <a:custGeom>
              <a:avLst/>
              <a:gdLst/>
              <a:ahLst/>
              <a:cxnLst/>
              <a:rect l="l" t="t" r="r" b="b"/>
              <a:pathLst>
                <a:path w="7499985" h="1336167">
                  <a:moveTo>
                    <a:pt x="0" y="0"/>
                  </a:moveTo>
                  <a:lnTo>
                    <a:pt x="7499985" y="0"/>
                  </a:lnTo>
                  <a:lnTo>
                    <a:pt x="7499985" y="868172"/>
                  </a:lnTo>
                  <a:lnTo>
                    <a:pt x="3750056" y="868172"/>
                  </a:lnTo>
                  <a:lnTo>
                    <a:pt x="3750056" y="1162431"/>
                  </a:lnTo>
                  <a:lnTo>
                    <a:pt x="3986276" y="1162431"/>
                  </a:lnTo>
                  <a:lnTo>
                    <a:pt x="3750056" y="1336167"/>
                  </a:lnTo>
                  <a:lnTo>
                    <a:pt x="3513836" y="1162431"/>
                  </a:lnTo>
                  <a:lnTo>
                    <a:pt x="3750056" y="1162431"/>
                  </a:lnTo>
                  <a:lnTo>
                    <a:pt x="3750056" y="868172"/>
                  </a:lnTo>
                  <a:lnTo>
                    <a:pt x="0" y="868172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251843"/>
              <a:ext cx="7500029" cy="133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ATTACK THE BOTTLENECK AREA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083627" y="5457629"/>
            <a:ext cx="5669941" cy="1178192"/>
            <a:chOff x="-59936" y="-234757"/>
            <a:chExt cx="7559921" cy="157092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499985" cy="1336167"/>
            </a:xfrm>
            <a:custGeom>
              <a:avLst/>
              <a:gdLst/>
              <a:ahLst/>
              <a:cxnLst/>
              <a:rect l="l" t="t" r="r" b="b"/>
              <a:pathLst>
                <a:path w="7499985" h="1336167">
                  <a:moveTo>
                    <a:pt x="0" y="0"/>
                  </a:moveTo>
                  <a:lnTo>
                    <a:pt x="7499985" y="0"/>
                  </a:lnTo>
                  <a:lnTo>
                    <a:pt x="7499985" y="868172"/>
                  </a:lnTo>
                  <a:lnTo>
                    <a:pt x="3750056" y="868172"/>
                  </a:lnTo>
                  <a:lnTo>
                    <a:pt x="3750056" y="1162431"/>
                  </a:lnTo>
                  <a:lnTo>
                    <a:pt x="3986276" y="1162431"/>
                  </a:lnTo>
                  <a:lnTo>
                    <a:pt x="3750056" y="1336167"/>
                  </a:lnTo>
                  <a:lnTo>
                    <a:pt x="3513836" y="1162431"/>
                  </a:lnTo>
                  <a:lnTo>
                    <a:pt x="3750056" y="1162431"/>
                  </a:lnTo>
                  <a:lnTo>
                    <a:pt x="3750056" y="868172"/>
                  </a:lnTo>
                  <a:lnTo>
                    <a:pt x="0" y="868172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-59936" y="-234757"/>
              <a:ext cx="7500029" cy="133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GET PRODUCTION IMPROVEMENT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56"/>
            <a:ext cx="1813299" cy="928410"/>
          </a:xfrm>
          <a:prstGeom prst="rect">
            <a:avLst/>
          </a:prstGeom>
        </p:spPr>
      </p:pic>
      <p:grpSp>
        <p:nvGrpSpPr>
          <p:cNvPr id="44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45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46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47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48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904653" y="67905"/>
            <a:ext cx="7656624" cy="755078"/>
            <a:chOff x="0" y="0"/>
            <a:chExt cx="10208832" cy="10067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08895" cy="1006729"/>
            </a:xfrm>
            <a:custGeom>
              <a:avLst/>
              <a:gdLst/>
              <a:ahLst/>
              <a:cxnLst/>
              <a:rect l="l" t="t" r="r" b="b"/>
              <a:pathLst>
                <a:path w="10208895" h="1006729">
                  <a:moveTo>
                    <a:pt x="0" y="0"/>
                  </a:moveTo>
                  <a:lnTo>
                    <a:pt x="10208895" y="0"/>
                  </a:lnTo>
                  <a:lnTo>
                    <a:pt x="10208895" y="1006729"/>
                  </a:lnTo>
                  <a:lnTo>
                    <a:pt x="0" y="1006729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10208832" cy="109249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12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 Bold"/>
                </a:rPr>
                <a:t>VAS – SOFTWARE BENEFITS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0714" y="947421"/>
            <a:ext cx="8311396" cy="619035"/>
            <a:chOff x="-9719" y="-44551"/>
            <a:chExt cx="11081861" cy="825381"/>
          </a:xfrm>
        </p:grpSpPr>
        <p:sp>
          <p:nvSpPr>
            <p:cNvPr id="14" name="Freeform 14"/>
            <p:cNvSpPr/>
            <p:nvPr/>
          </p:nvSpPr>
          <p:spPr>
            <a:xfrm>
              <a:off x="-9719" y="-44551"/>
              <a:ext cx="11054079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IMPROVE SAM VALUE OF YOUR GARMENTS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87992" y="1502950"/>
            <a:ext cx="8304107" cy="585622"/>
            <a:chOff x="0" y="0"/>
            <a:chExt cx="11072142" cy="780830"/>
          </a:xfrm>
        </p:grpSpPr>
        <p:sp>
          <p:nvSpPr>
            <p:cNvPr id="18" name="Freeform 18"/>
            <p:cNvSpPr/>
            <p:nvPr/>
          </p:nvSpPr>
          <p:spPr>
            <a:xfrm>
              <a:off x="9017" y="10535"/>
              <a:ext cx="11054080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MAXIMIZE YOUR OPERATORS POTENTIAL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8003" y="2034511"/>
            <a:ext cx="8304107" cy="585622"/>
            <a:chOff x="0" y="0"/>
            <a:chExt cx="11072142" cy="780830"/>
          </a:xfrm>
        </p:grpSpPr>
        <p:sp>
          <p:nvSpPr>
            <p:cNvPr id="22" name="Freeform 22"/>
            <p:cNvSpPr/>
            <p:nvPr/>
          </p:nvSpPr>
          <p:spPr>
            <a:xfrm>
              <a:off x="9017" y="10535"/>
              <a:ext cx="11054080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CONTROL THE LINE MORE EFFICIENTLY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88003" y="2588359"/>
            <a:ext cx="8304107" cy="585622"/>
            <a:chOff x="0" y="0"/>
            <a:chExt cx="11072142" cy="780830"/>
          </a:xfrm>
        </p:grpSpPr>
        <p:sp>
          <p:nvSpPr>
            <p:cNvPr id="26" name="Freeform 26"/>
            <p:cNvSpPr/>
            <p:nvPr/>
          </p:nvSpPr>
          <p:spPr>
            <a:xfrm>
              <a:off x="9017" y="10535"/>
              <a:ext cx="11054080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MANAGE ABSENTEEISM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88003" y="3236955"/>
            <a:ext cx="8304107" cy="585622"/>
            <a:chOff x="0" y="0"/>
            <a:chExt cx="11072142" cy="780830"/>
          </a:xfrm>
        </p:grpSpPr>
        <p:sp>
          <p:nvSpPr>
            <p:cNvPr id="30" name="Freeform 30"/>
            <p:cNvSpPr/>
            <p:nvPr/>
          </p:nvSpPr>
          <p:spPr>
            <a:xfrm>
              <a:off x="9017" y="10535"/>
              <a:ext cx="11054080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 HELPS INDUSTRIAL ENGINEER VISUALLY EXPLAIN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88003" y="3926027"/>
            <a:ext cx="8304107" cy="585622"/>
            <a:chOff x="0" y="0"/>
            <a:chExt cx="11072142" cy="780830"/>
          </a:xfrm>
        </p:grpSpPr>
        <p:sp>
          <p:nvSpPr>
            <p:cNvPr id="34" name="Freeform 34"/>
            <p:cNvSpPr/>
            <p:nvPr/>
          </p:nvSpPr>
          <p:spPr>
            <a:xfrm>
              <a:off x="9017" y="10535"/>
              <a:ext cx="11054080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ACCURATE &amp; DOCUMENTED TIME STUDY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88003" y="4512659"/>
            <a:ext cx="8304107" cy="585622"/>
            <a:chOff x="0" y="0"/>
            <a:chExt cx="11072142" cy="780830"/>
          </a:xfrm>
        </p:grpSpPr>
        <p:sp>
          <p:nvSpPr>
            <p:cNvPr id="38" name="Freeform 38"/>
            <p:cNvSpPr/>
            <p:nvPr/>
          </p:nvSpPr>
          <p:spPr>
            <a:xfrm>
              <a:off x="9017" y="10535"/>
              <a:ext cx="11054080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RE-BALANCE WITH AVAILABLE MANPOWER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88003" y="5098282"/>
            <a:ext cx="8304107" cy="575971"/>
            <a:chOff x="0" y="0"/>
            <a:chExt cx="11072142" cy="767962"/>
          </a:xfrm>
        </p:grpSpPr>
        <p:sp>
          <p:nvSpPr>
            <p:cNvPr id="42" name="Freeform 42"/>
            <p:cNvSpPr/>
            <p:nvPr/>
          </p:nvSpPr>
          <p:spPr>
            <a:xfrm>
              <a:off x="9017" y="10362"/>
              <a:ext cx="11054080" cy="747206"/>
            </a:xfrm>
            <a:custGeom>
              <a:avLst/>
              <a:gdLst/>
              <a:ahLst/>
              <a:cxnLst/>
              <a:rect l="l" t="t" r="r" b="b"/>
              <a:pathLst>
                <a:path w="11054080" h="747206">
                  <a:moveTo>
                    <a:pt x="0" y="373603"/>
                  </a:moveTo>
                  <a:lnTo>
                    <a:pt x="166751" y="186801"/>
                  </a:lnTo>
                  <a:lnTo>
                    <a:pt x="166751" y="342518"/>
                  </a:lnTo>
                  <a:lnTo>
                    <a:pt x="576199" y="34251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47206"/>
                  </a:lnTo>
                  <a:lnTo>
                    <a:pt x="576199" y="747206"/>
                  </a:lnTo>
                  <a:lnTo>
                    <a:pt x="576199" y="404688"/>
                  </a:lnTo>
                  <a:lnTo>
                    <a:pt x="166878" y="404688"/>
                  </a:lnTo>
                  <a:lnTo>
                    <a:pt x="166878" y="560404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11072114" cy="767929"/>
            </a:xfrm>
            <a:custGeom>
              <a:avLst/>
              <a:gdLst/>
              <a:ahLst/>
              <a:cxnLst/>
              <a:rect l="l" t="t" r="r" b="b"/>
              <a:pathLst>
                <a:path w="11072114" h="767929">
                  <a:moveTo>
                    <a:pt x="2667" y="376522"/>
                  </a:moveTo>
                  <a:lnTo>
                    <a:pt x="169545" y="189720"/>
                  </a:lnTo>
                  <a:cubicBezTo>
                    <a:pt x="172085" y="186801"/>
                    <a:pt x="176022" y="185926"/>
                    <a:pt x="179324" y="187531"/>
                  </a:cubicBezTo>
                  <a:cubicBezTo>
                    <a:pt x="182626" y="189136"/>
                    <a:pt x="184785" y="192931"/>
                    <a:pt x="184785" y="197163"/>
                  </a:cubicBezTo>
                  <a:lnTo>
                    <a:pt x="184785" y="352880"/>
                  </a:lnTo>
                  <a:lnTo>
                    <a:pt x="175768" y="352880"/>
                  </a:lnTo>
                  <a:lnTo>
                    <a:pt x="175768" y="342518"/>
                  </a:lnTo>
                  <a:lnTo>
                    <a:pt x="585216" y="342518"/>
                  </a:lnTo>
                  <a:lnTo>
                    <a:pt x="585216" y="352880"/>
                  </a:lnTo>
                  <a:lnTo>
                    <a:pt x="576199" y="352880"/>
                  </a:lnTo>
                  <a:lnTo>
                    <a:pt x="576199" y="10362"/>
                  </a:lnTo>
                  <a:cubicBezTo>
                    <a:pt x="576199" y="4670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670"/>
                    <a:pt x="11072114" y="10362"/>
                  </a:cubicBezTo>
                  <a:lnTo>
                    <a:pt x="11072114" y="757568"/>
                  </a:lnTo>
                  <a:cubicBezTo>
                    <a:pt x="11072114" y="763259"/>
                    <a:pt x="11068050" y="767929"/>
                    <a:pt x="11063097" y="767929"/>
                  </a:cubicBezTo>
                  <a:lnTo>
                    <a:pt x="585216" y="767929"/>
                  </a:lnTo>
                  <a:cubicBezTo>
                    <a:pt x="580263" y="767929"/>
                    <a:pt x="576199" y="763259"/>
                    <a:pt x="576199" y="757568"/>
                  </a:cubicBezTo>
                  <a:lnTo>
                    <a:pt x="576199" y="415050"/>
                  </a:lnTo>
                  <a:lnTo>
                    <a:pt x="585216" y="415050"/>
                  </a:lnTo>
                  <a:lnTo>
                    <a:pt x="585216" y="425411"/>
                  </a:lnTo>
                  <a:lnTo>
                    <a:pt x="175895" y="425411"/>
                  </a:lnTo>
                  <a:lnTo>
                    <a:pt x="175895" y="415050"/>
                  </a:lnTo>
                  <a:lnTo>
                    <a:pt x="184912" y="415050"/>
                  </a:lnTo>
                  <a:lnTo>
                    <a:pt x="184912" y="570766"/>
                  </a:lnTo>
                  <a:cubicBezTo>
                    <a:pt x="184912" y="574998"/>
                    <a:pt x="182753" y="578647"/>
                    <a:pt x="179451" y="580398"/>
                  </a:cubicBezTo>
                  <a:cubicBezTo>
                    <a:pt x="176149" y="582149"/>
                    <a:pt x="172212" y="581128"/>
                    <a:pt x="169672" y="578209"/>
                  </a:cubicBezTo>
                  <a:lnTo>
                    <a:pt x="2667" y="391407"/>
                  </a:lnTo>
                  <a:cubicBezTo>
                    <a:pt x="1016" y="389510"/>
                    <a:pt x="0" y="386737"/>
                    <a:pt x="0" y="383965"/>
                  </a:cubicBezTo>
                  <a:cubicBezTo>
                    <a:pt x="0" y="381192"/>
                    <a:pt x="1016" y="378419"/>
                    <a:pt x="2667" y="376522"/>
                  </a:cubicBezTo>
                  <a:moveTo>
                    <a:pt x="15240" y="391407"/>
                  </a:moveTo>
                  <a:lnTo>
                    <a:pt x="8890" y="383965"/>
                  </a:lnTo>
                  <a:lnTo>
                    <a:pt x="15240" y="376522"/>
                  </a:lnTo>
                  <a:lnTo>
                    <a:pt x="182118" y="563323"/>
                  </a:lnTo>
                  <a:lnTo>
                    <a:pt x="175768" y="570766"/>
                  </a:lnTo>
                  <a:lnTo>
                    <a:pt x="166751" y="570766"/>
                  </a:lnTo>
                  <a:lnTo>
                    <a:pt x="166751" y="415050"/>
                  </a:lnTo>
                  <a:cubicBezTo>
                    <a:pt x="166751" y="409358"/>
                    <a:pt x="170815" y="404688"/>
                    <a:pt x="175768" y="404688"/>
                  </a:cubicBezTo>
                  <a:lnTo>
                    <a:pt x="585216" y="404688"/>
                  </a:lnTo>
                  <a:cubicBezTo>
                    <a:pt x="590169" y="404688"/>
                    <a:pt x="594233" y="409358"/>
                    <a:pt x="594233" y="415050"/>
                  </a:cubicBezTo>
                  <a:lnTo>
                    <a:pt x="594233" y="757568"/>
                  </a:lnTo>
                  <a:lnTo>
                    <a:pt x="585216" y="757568"/>
                  </a:lnTo>
                  <a:lnTo>
                    <a:pt x="585216" y="747206"/>
                  </a:lnTo>
                  <a:lnTo>
                    <a:pt x="11063097" y="747206"/>
                  </a:lnTo>
                  <a:lnTo>
                    <a:pt x="11063097" y="757568"/>
                  </a:lnTo>
                  <a:lnTo>
                    <a:pt x="11054080" y="757568"/>
                  </a:lnTo>
                  <a:lnTo>
                    <a:pt x="11054080" y="10362"/>
                  </a:lnTo>
                  <a:lnTo>
                    <a:pt x="11063097" y="10362"/>
                  </a:lnTo>
                  <a:lnTo>
                    <a:pt x="11063097" y="20723"/>
                  </a:lnTo>
                  <a:lnTo>
                    <a:pt x="585216" y="20723"/>
                  </a:lnTo>
                  <a:lnTo>
                    <a:pt x="585216" y="10362"/>
                  </a:lnTo>
                  <a:lnTo>
                    <a:pt x="594233" y="10362"/>
                  </a:lnTo>
                  <a:lnTo>
                    <a:pt x="594233" y="352880"/>
                  </a:lnTo>
                  <a:cubicBezTo>
                    <a:pt x="594233" y="358571"/>
                    <a:pt x="590169" y="363241"/>
                    <a:pt x="585216" y="363241"/>
                  </a:cubicBezTo>
                  <a:lnTo>
                    <a:pt x="175895" y="363241"/>
                  </a:lnTo>
                  <a:cubicBezTo>
                    <a:pt x="170942" y="363241"/>
                    <a:pt x="166878" y="358571"/>
                    <a:pt x="166878" y="352880"/>
                  </a:cubicBezTo>
                  <a:lnTo>
                    <a:pt x="166878" y="197163"/>
                  </a:lnTo>
                  <a:lnTo>
                    <a:pt x="175895" y="197163"/>
                  </a:lnTo>
                  <a:lnTo>
                    <a:pt x="182245" y="204606"/>
                  </a:lnTo>
                  <a:lnTo>
                    <a:pt x="15367" y="391407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9525"/>
              <a:ext cx="11072142" cy="777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pc="22" dirty="0">
                  <a:solidFill>
                    <a:srgbClr val="000000"/>
                  </a:solidFill>
                  <a:latin typeface="TT Rounds Condensed Bold"/>
                </a:rPr>
                <a:t>       MANAGE DIFFICULT OPERATIONS WITH VIDEO TRAINING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88003" y="5674253"/>
            <a:ext cx="8304107" cy="585622"/>
            <a:chOff x="0" y="0"/>
            <a:chExt cx="11072142" cy="780830"/>
          </a:xfrm>
        </p:grpSpPr>
        <p:sp>
          <p:nvSpPr>
            <p:cNvPr id="46" name="Freeform 46"/>
            <p:cNvSpPr/>
            <p:nvPr/>
          </p:nvSpPr>
          <p:spPr>
            <a:xfrm>
              <a:off x="9017" y="10535"/>
              <a:ext cx="11054080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HELPS YOUR TEAM TO VISUALLY ANALYZE ISSUES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88003" y="6255045"/>
            <a:ext cx="8304107" cy="585622"/>
            <a:chOff x="0" y="0"/>
            <a:chExt cx="11072142" cy="780830"/>
          </a:xfrm>
        </p:grpSpPr>
        <p:sp>
          <p:nvSpPr>
            <p:cNvPr id="50" name="Freeform 50"/>
            <p:cNvSpPr/>
            <p:nvPr/>
          </p:nvSpPr>
          <p:spPr>
            <a:xfrm>
              <a:off x="9017" y="10535"/>
              <a:ext cx="11054080" cy="759726"/>
            </a:xfrm>
            <a:custGeom>
              <a:avLst/>
              <a:gdLst/>
              <a:ahLst/>
              <a:cxnLst/>
              <a:rect l="l" t="t" r="r" b="b"/>
              <a:pathLst>
                <a:path w="11054080" h="759726">
                  <a:moveTo>
                    <a:pt x="0" y="379863"/>
                  </a:moveTo>
                  <a:lnTo>
                    <a:pt x="166751" y="189932"/>
                  </a:lnTo>
                  <a:lnTo>
                    <a:pt x="166751" y="348258"/>
                  </a:lnTo>
                  <a:lnTo>
                    <a:pt x="576199" y="348258"/>
                  </a:lnTo>
                  <a:lnTo>
                    <a:pt x="576199" y="0"/>
                  </a:lnTo>
                  <a:lnTo>
                    <a:pt x="11054080" y="0"/>
                  </a:lnTo>
                  <a:lnTo>
                    <a:pt x="11054080" y="759727"/>
                  </a:lnTo>
                  <a:lnTo>
                    <a:pt x="576199" y="759727"/>
                  </a:lnTo>
                  <a:lnTo>
                    <a:pt x="576199" y="411469"/>
                  </a:lnTo>
                  <a:lnTo>
                    <a:pt x="166878" y="411469"/>
                  </a:lnTo>
                  <a:lnTo>
                    <a:pt x="166878" y="569795"/>
                  </a:lnTo>
                  <a:close/>
                </a:path>
              </a:pathLst>
            </a:custGeom>
            <a:solidFill>
              <a:srgbClr val="FFFF93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0" y="0"/>
              <a:ext cx="11072114" cy="780797"/>
            </a:xfrm>
            <a:custGeom>
              <a:avLst/>
              <a:gdLst/>
              <a:ahLst/>
              <a:cxnLst/>
              <a:rect l="l" t="t" r="r" b="b"/>
              <a:pathLst>
                <a:path w="11072114" h="780797">
                  <a:moveTo>
                    <a:pt x="2667" y="382831"/>
                  </a:moveTo>
                  <a:lnTo>
                    <a:pt x="169545" y="192899"/>
                  </a:lnTo>
                  <a:cubicBezTo>
                    <a:pt x="172085" y="189932"/>
                    <a:pt x="176022" y="189041"/>
                    <a:pt x="179324" y="190674"/>
                  </a:cubicBezTo>
                  <a:cubicBezTo>
                    <a:pt x="182626" y="192306"/>
                    <a:pt x="184785" y="196164"/>
                    <a:pt x="184785" y="200467"/>
                  </a:cubicBezTo>
                  <a:lnTo>
                    <a:pt x="184785" y="358793"/>
                  </a:lnTo>
                  <a:lnTo>
                    <a:pt x="175768" y="358793"/>
                  </a:lnTo>
                  <a:lnTo>
                    <a:pt x="175768" y="348257"/>
                  </a:lnTo>
                  <a:lnTo>
                    <a:pt x="585216" y="348257"/>
                  </a:lnTo>
                  <a:lnTo>
                    <a:pt x="585216" y="358793"/>
                  </a:lnTo>
                  <a:lnTo>
                    <a:pt x="576199" y="358793"/>
                  </a:lnTo>
                  <a:lnTo>
                    <a:pt x="576199" y="10535"/>
                  </a:lnTo>
                  <a:cubicBezTo>
                    <a:pt x="576199" y="4748"/>
                    <a:pt x="580263" y="0"/>
                    <a:pt x="585216" y="0"/>
                  </a:cubicBezTo>
                  <a:lnTo>
                    <a:pt x="11063097" y="0"/>
                  </a:lnTo>
                  <a:cubicBezTo>
                    <a:pt x="11068050" y="0"/>
                    <a:pt x="11072114" y="4748"/>
                    <a:pt x="11072114" y="10535"/>
                  </a:cubicBezTo>
                  <a:lnTo>
                    <a:pt x="11072114" y="770262"/>
                  </a:lnTo>
                  <a:cubicBezTo>
                    <a:pt x="11072114" y="776049"/>
                    <a:pt x="11068050" y="780797"/>
                    <a:pt x="11063097" y="780797"/>
                  </a:cubicBezTo>
                  <a:lnTo>
                    <a:pt x="585216" y="780797"/>
                  </a:lnTo>
                  <a:cubicBezTo>
                    <a:pt x="580263" y="780797"/>
                    <a:pt x="576199" y="776049"/>
                    <a:pt x="576199" y="770262"/>
                  </a:cubicBezTo>
                  <a:lnTo>
                    <a:pt x="576199" y="422004"/>
                  </a:lnTo>
                  <a:lnTo>
                    <a:pt x="585216" y="422004"/>
                  </a:lnTo>
                  <a:lnTo>
                    <a:pt x="585216" y="432540"/>
                  </a:lnTo>
                  <a:lnTo>
                    <a:pt x="175895" y="432540"/>
                  </a:lnTo>
                  <a:lnTo>
                    <a:pt x="175895" y="422004"/>
                  </a:lnTo>
                  <a:lnTo>
                    <a:pt x="184912" y="422004"/>
                  </a:lnTo>
                  <a:lnTo>
                    <a:pt x="184912" y="580330"/>
                  </a:lnTo>
                  <a:cubicBezTo>
                    <a:pt x="184912" y="584633"/>
                    <a:pt x="182753" y="588343"/>
                    <a:pt x="179451" y="590123"/>
                  </a:cubicBezTo>
                  <a:cubicBezTo>
                    <a:pt x="176149" y="591904"/>
                    <a:pt x="172212" y="590865"/>
                    <a:pt x="169672" y="587898"/>
                  </a:cubicBezTo>
                  <a:lnTo>
                    <a:pt x="2667" y="397966"/>
                  </a:lnTo>
                  <a:cubicBezTo>
                    <a:pt x="1016" y="396037"/>
                    <a:pt x="0" y="393218"/>
                    <a:pt x="0" y="390398"/>
                  </a:cubicBezTo>
                  <a:cubicBezTo>
                    <a:pt x="0" y="387579"/>
                    <a:pt x="1016" y="384760"/>
                    <a:pt x="2667" y="382831"/>
                  </a:cubicBezTo>
                  <a:moveTo>
                    <a:pt x="15240" y="397966"/>
                  </a:moveTo>
                  <a:lnTo>
                    <a:pt x="8890" y="390398"/>
                  </a:lnTo>
                  <a:lnTo>
                    <a:pt x="15240" y="382831"/>
                  </a:lnTo>
                  <a:lnTo>
                    <a:pt x="182118" y="572762"/>
                  </a:lnTo>
                  <a:lnTo>
                    <a:pt x="175768" y="580330"/>
                  </a:lnTo>
                  <a:lnTo>
                    <a:pt x="166751" y="580330"/>
                  </a:lnTo>
                  <a:lnTo>
                    <a:pt x="166751" y="422004"/>
                  </a:lnTo>
                  <a:cubicBezTo>
                    <a:pt x="166751" y="416217"/>
                    <a:pt x="170815" y="411469"/>
                    <a:pt x="175768" y="411469"/>
                  </a:cubicBezTo>
                  <a:lnTo>
                    <a:pt x="585216" y="411469"/>
                  </a:lnTo>
                  <a:cubicBezTo>
                    <a:pt x="590169" y="411469"/>
                    <a:pt x="594233" y="416217"/>
                    <a:pt x="594233" y="422004"/>
                  </a:cubicBezTo>
                  <a:lnTo>
                    <a:pt x="594233" y="770262"/>
                  </a:lnTo>
                  <a:lnTo>
                    <a:pt x="585216" y="770262"/>
                  </a:lnTo>
                  <a:lnTo>
                    <a:pt x="585216" y="759726"/>
                  </a:lnTo>
                  <a:lnTo>
                    <a:pt x="11063097" y="759726"/>
                  </a:lnTo>
                  <a:lnTo>
                    <a:pt x="11063097" y="770262"/>
                  </a:lnTo>
                  <a:lnTo>
                    <a:pt x="11054080" y="770262"/>
                  </a:lnTo>
                  <a:lnTo>
                    <a:pt x="11054080" y="10535"/>
                  </a:lnTo>
                  <a:lnTo>
                    <a:pt x="11063097" y="10535"/>
                  </a:lnTo>
                  <a:lnTo>
                    <a:pt x="11063097" y="21071"/>
                  </a:lnTo>
                  <a:lnTo>
                    <a:pt x="585216" y="21071"/>
                  </a:lnTo>
                  <a:lnTo>
                    <a:pt x="585216" y="10535"/>
                  </a:lnTo>
                  <a:lnTo>
                    <a:pt x="594233" y="10535"/>
                  </a:lnTo>
                  <a:lnTo>
                    <a:pt x="594233" y="358793"/>
                  </a:lnTo>
                  <a:cubicBezTo>
                    <a:pt x="594233" y="364580"/>
                    <a:pt x="590169" y="369328"/>
                    <a:pt x="585216" y="369328"/>
                  </a:cubicBezTo>
                  <a:lnTo>
                    <a:pt x="175895" y="369328"/>
                  </a:lnTo>
                  <a:cubicBezTo>
                    <a:pt x="170942" y="369328"/>
                    <a:pt x="166878" y="364580"/>
                    <a:pt x="166878" y="358793"/>
                  </a:cubicBezTo>
                  <a:lnTo>
                    <a:pt x="166878" y="200467"/>
                  </a:lnTo>
                  <a:lnTo>
                    <a:pt x="175895" y="200467"/>
                  </a:lnTo>
                  <a:lnTo>
                    <a:pt x="182245" y="208034"/>
                  </a:lnTo>
                  <a:lnTo>
                    <a:pt x="15367" y="397966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11072142" cy="780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1"/>
                </a:lnSpc>
              </a:pPr>
              <a:r>
                <a:rPr lang="en-US" spc="23" dirty="0">
                  <a:solidFill>
                    <a:srgbClr val="000000"/>
                  </a:solidFill>
                  <a:latin typeface="TT Rounds Condensed Bold"/>
                </a:rPr>
                <a:t>       TRAIN YOUR LOW SKILLED OPERATORS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626" cy="885285"/>
          </a:xfrm>
          <a:prstGeom prst="rect">
            <a:avLst/>
          </a:prstGeom>
        </p:spPr>
      </p:pic>
      <p:grpSp>
        <p:nvGrpSpPr>
          <p:cNvPr id="54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55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56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57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58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54558" y="131451"/>
            <a:ext cx="7792154" cy="623760"/>
            <a:chOff x="0" y="0"/>
            <a:chExt cx="10389538" cy="8316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389489" cy="831723"/>
            </a:xfrm>
            <a:custGeom>
              <a:avLst/>
              <a:gdLst/>
              <a:ahLst/>
              <a:cxnLst/>
              <a:rect l="l" t="t" r="r" b="b"/>
              <a:pathLst>
                <a:path w="10389489" h="831723">
                  <a:moveTo>
                    <a:pt x="0" y="0"/>
                  </a:moveTo>
                  <a:lnTo>
                    <a:pt x="10389489" y="0"/>
                  </a:lnTo>
                  <a:lnTo>
                    <a:pt x="10389489" y="831723"/>
                  </a:lnTo>
                  <a:lnTo>
                    <a:pt x="0" y="831723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0389538" cy="8983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095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 Bold"/>
                </a:rPr>
                <a:t>VAS – IMPROVED LINE BALANCING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0889" y="1143000"/>
            <a:ext cx="8379982" cy="465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1724" lvl="1" indent="-145862" algn="l">
              <a:lnSpc>
                <a:spcPts val="4080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LINE BALANCING IS MORE SCIENTIFIC</a:t>
            </a:r>
          </a:p>
          <a:p>
            <a:pPr marL="291724" lvl="1" indent="-145862" algn="l">
              <a:lnSpc>
                <a:spcPts val="4080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WHAT IF SITUATION CAN BE ANALYZED</a:t>
            </a:r>
          </a:p>
          <a:p>
            <a:pPr marL="291724" lvl="1" indent="-145862" algn="l">
              <a:lnSpc>
                <a:spcPts val="4080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BY BREAKING OPERATIONS INTO SMALLER OPERATIONS, POSSIBLE FOR BETTER  BALANCING BY WORK TRANSFER</a:t>
            </a:r>
          </a:p>
          <a:p>
            <a:pPr marL="291724" lvl="1" indent="-145862" algn="l">
              <a:lnSpc>
                <a:spcPts val="4080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BY IMPROVING THE BOTTLENECK OPERATION BY A FEW SECONDS,</a:t>
            </a:r>
          </a:p>
          <a:p>
            <a:pPr marL="291724" lvl="1" indent="-145862" algn="l">
              <a:lnSpc>
                <a:spcPts val="4080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SUBSTANTIAL PRODUCTION INCREASE IS POSSIBLE</a:t>
            </a:r>
          </a:p>
          <a:p>
            <a:pPr marL="291724" lvl="1" indent="-145862" algn="l">
              <a:lnSpc>
                <a:spcPts val="4080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YAMASAKI CHARTS AND DEEPER LINE BALANCING IS ACHIEVED</a:t>
            </a:r>
          </a:p>
          <a:p>
            <a:pPr marL="291724" lvl="1" indent="-145862" algn="l">
              <a:lnSpc>
                <a:spcPts val="4080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HELPS IMPROVE SKILL LEVELS OF PRODUCTION PEOPLE IN LINE BALANCING</a:t>
            </a:r>
          </a:p>
          <a:p>
            <a:pPr marL="291724" lvl="1" indent="-145862" algn="l">
              <a:lnSpc>
                <a:spcPts val="4080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HELPS IN ADVANCED PLANNING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54521" cy="909446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6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7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8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40820" y="159679"/>
            <a:ext cx="7845975" cy="623760"/>
            <a:chOff x="0" y="0"/>
            <a:chExt cx="10461301" cy="8316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61244" cy="831723"/>
            </a:xfrm>
            <a:custGeom>
              <a:avLst/>
              <a:gdLst/>
              <a:ahLst/>
              <a:cxnLst/>
              <a:rect l="l" t="t" r="r" b="b"/>
              <a:pathLst>
                <a:path w="10461244" h="831723">
                  <a:moveTo>
                    <a:pt x="0" y="0"/>
                  </a:moveTo>
                  <a:lnTo>
                    <a:pt x="10461244" y="0"/>
                  </a:lnTo>
                  <a:lnTo>
                    <a:pt x="10461244" y="831723"/>
                  </a:lnTo>
                  <a:lnTo>
                    <a:pt x="0" y="831723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0461301" cy="8983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967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 Bold"/>
                </a:rPr>
                <a:t>VAS – IMPROVED DECISION MAKING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0889" y="1051355"/>
            <a:ext cx="8535363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6990" lvl="1" indent="-148495" algn="l">
              <a:lnSpc>
                <a:spcPts val="4153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MANY A TIME, DECISION MAKING PEOPLE DO NOT GET TO</a:t>
            </a:r>
          </a:p>
          <a:p>
            <a:pPr marL="296990" lvl="1" indent="-148495" algn="l">
              <a:lnSpc>
                <a:spcPts val="4153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UNDERSTAND THE PROBLEM BETTER.</a:t>
            </a:r>
          </a:p>
          <a:p>
            <a:pPr marL="296990" lvl="1" indent="-148495" algn="l">
              <a:lnSpc>
                <a:spcPts val="4153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VISUAL OPERATIONS BRING THE FACTORY WORK TO THE DESK TOP.</a:t>
            </a:r>
          </a:p>
          <a:p>
            <a:pPr marL="296990" lvl="1" indent="-148495" algn="l">
              <a:lnSpc>
                <a:spcPts val="4153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IN APPAREL MANUFACTURING ACCURATE TIME STUDY IS CRITICAL TO  AVOID WASTEFUL MOVEMENTS.</a:t>
            </a:r>
          </a:p>
          <a:p>
            <a:pPr marL="296990" lvl="1" indent="-148495" algn="l">
              <a:lnSpc>
                <a:spcPts val="4153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WASTEFUL MOVEMENTS COST TO TAKES OUT VALUE AND ADDS COST TO THE COMPANY</a:t>
            </a:r>
          </a:p>
          <a:p>
            <a:pPr marL="296990" lvl="1" indent="-148495" algn="l">
              <a:lnSpc>
                <a:spcPts val="4153"/>
              </a:lnSpc>
              <a:buFont typeface="Arial"/>
              <a:buChar char="•"/>
            </a:pPr>
            <a:r>
              <a:rPr lang="en-US" spc="21" dirty="0">
                <a:solidFill>
                  <a:srgbClr val="000000"/>
                </a:solidFill>
                <a:latin typeface="TT Rounds Condensed Bold"/>
              </a:rPr>
              <a:t>BY TAKING CONTROL THE MANAGEMENT CAN GAIN WITH THE KNOWLEDGE AND EXPERIENCE OF ALL</a:t>
            </a:r>
          </a:p>
          <a:p>
            <a:pPr marL="296990" lvl="1" indent="-148495" algn="l">
              <a:lnSpc>
                <a:spcPts val="4153"/>
              </a:lnSpc>
            </a:pPr>
            <a:endParaRPr lang="en-US" sz="2307" spc="21" dirty="0">
              <a:solidFill>
                <a:srgbClr val="000000"/>
              </a:solidFill>
              <a:latin typeface="TT Rounds Condensed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0"/>
            <a:ext cx="1768205" cy="909447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6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7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8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32445"/>
            <a:ext cx="9724103" cy="715902"/>
            <a:chOff x="0" y="-189766"/>
            <a:chExt cx="13004800" cy="1402363"/>
          </a:xfrm>
        </p:grpSpPr>
        <p:sp>
          <p:nvSpPr>
            <p:cNvPr id="3" name="Freeform 3"/>
            <p:cNvSpPr/>
            <p:nvPr/>
          </p:nvSpPr>
          <p:spPr>
            <a:xfrm>
              <a:off x="0" y="-189766"/>
              <a:ext cx="13004800" cy="1402363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0" y="872541"/>
            <a:ext cx="4186432" cy="5877102"/>
          </a:xfrm>
          <a:custGeom>
            <a:avLst/>
            <a:gdLst/>
            <a:ahLst/>
            <a:cxnLst/>
            <a:rect l="l" t="t" r="r" b="b"/>
            <a:pathLst>
              <a:path w="4186432" h="5877102">
                <a:moveTo>
                  <a:pt x="0" y="0"/>
                </a:moveTo>
                <a:lnTo>
                  <a:pt x="4186432" y="0"/>
                </a:lnTo>
                <a:lnTo>
                  <a:pt x="4186432" y="5877102"/>
                </a:lnTo>
                <a:lnTo>
                  <a:pt x="0" y="5877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850" r="-152412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4508766" y="784048"/>
            <a:ext cx="946013" cy="5942457"/>
            <a:chOff x="0" y="0"/>
            <a:chExt cx="1261350" cy="7923275"/>
          </a:xfrm>
        </p:grpSpPr>
        <p:sp>
          <p:nvSpPr>
            <p:cNvPr id="12" name="Freeform 12"/>
            <p:cNvSpPr/>
            <p:nvPr/>
          </p:nvSpPr>
          <p:spPr>
            <a:xfrm>
              <a:off x="9017" y="9017"/>
              <a:ext cx="1243330" cy="7905242"/>
            </a:xfrm>
            <a:custGeom>
              <a:avLst/>
              <a:gdLst/>
              <a:ahLst/>
              <a:cxnLst/>
              <a:rect l="l" t="t" r="r" b="b"/>
              <a:pathLst>
                <a:path w="1243330" h="7905242">
                  <a:moveTo>
                    <a:pt x="0" y="0"/>
                  </a:moveTo>
                  <a:lnTo>
                    <a:pt x="1243330" y="0"/>
                  </a:lnTo>
                  <a:lnTo>
                    <a:pt x="1243330" y="7905242"/>
                  </a:lnTo>
                  <a:lnTo>
                    <a:pt x="0" y="7905242"/>
                  </a:lnTo>
                  <a:close/>
                </a:path>
              </a:pathLst>
            </a:custGeom>
            <a:solidFill>
              <a:srgbClr val="0D0D0D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261364" cy="7923276"/>
            </a:xfrm>
            <a:custGeom>
              <a:avLst/>
              <a:gdLst/>
              <a:ahLst/>
              <a:cxnLst/>
              <a:rect l="l" t="t" r="r" b="b"/>
              <a:pathLst>
                <a:path w="1261364" h="7923276">
                  <a:moveTo>
                    <a:pt x="9017" y="0"/>
                  </a:moveTo>
                  <a:lnTo>
                    <a:pt x="1252347" y="0"/>
                  </a:lnTo>
                  <a:cubicBezTo>
                    <a:pt x="1257300" y="0"/>
                    <a:pt x="1261364" y="4064"/>
                    <a:pt x="1261364" y="9017"/>
                  </a:cubicBezTo>
                  <a:lnTo>
                    <a:pt x="1261364" y="7914259"/>
                  </a:lnTo>
                  <a:cubicBezTo>
                    <a:pt x="1261364" y="7919212"/>
                    <a:pt x="1257300" y="7923276"/>
                    <a:pt x="1252347" y="7923276"/>
                  </a:cubicBezTo>
                  <a:lnTo>
                    <a:pt x="9017" y="7923276"/>
                  </a:lnTo>
                  <a:cubicBezTo>
                    <a:pt x="4064" y="7923276"/>
                    <a:pt x="0" y="7919212"/>
                    <a:pt x="0" y="7914259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7914259"/>
                  </a:lnTo>
                  <a:lnTo>
                    <a:pt x="9017" y="7914259"/>
                  </a:lnTo>
                  <a:lnTo>
                    <a:pt x="9017" y="7905242"/>
                  </a:lnTo>
                  <a:lnTo>
                    <a:pt x="1252347" y="7905242"/>
                  </a:lnTo>
                  <a:lnTo>
                    <a:pt x="1252347" y="7914259"/>
                  </a:lnTo>
                  <a:lnTo>
                    <a:pt x="1243330" y="7914259"/>
                  </a:lnTo>
                  <a:lnTo>
                    <a:pt x="1243330" y="9017"/>
                  </a:lnTo>
                  <a:lnTo>
                    <a:pt x="1252347" y="9017"/>
                  </a:lnTo>
                  <a:lnTo>
                    <a:pt x="1252347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583958" y="3386186"/>
            <a:ext cx="763907" cy="679878"/>
          </a:xfrm>
          <a:custGeom>
            <a:avLst/>
            <a:gdLst/>
            <a:ahLst/>
            <a:cxnLst/>
            <a:rect l="l" t="t" r="r" b="b"/>
            <a:pathLst>
              <a:path w="763907" h="679878">
                <a:moveTo>
                  <a:pt x="0" y="0"/>
                </a:moveTo>
                <a:lnTo>
                  <a:pt x="763907" y="0"/>
                </a:lnTo>
                <a:lnTo>
                  <a:pt x="763907" y="679878"/>
                </a:lnTo>
                <a:lnTo>
                  <a:pt x="0" y="679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179" b="-617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594962" y="5418496"/>
            <a:ext cx="729804" cy="649527"/>
          </a:xfrm>
          <a:custGeom>
            <a:avLst/>
            <a:gdLst/>
            <a:ahLst/>
            <a:cxnLst/>
            <a:rect l="l" t="t" r="r" b="b"/>
            <a:pathLst>
              <a:path w="729804" h="649527">
                <a:moveTo>
                  <a:pt x="0" y="0"/>
                </a:moveTo>
                <a:lnTo>
                  <a:pt x="729803" y="0"/>
                </a:lnTo>
                <a:lnTo>
                  <a:pt x="729803" y="649527"/>
                </a:lnTo>
                <a:lnTo>
                  <a:pt x="0" y="649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179" b="-617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620507" y="1567787"/>
            <a:ext cx="774911" cy="689674"/>
          </a:xfrm>
          <a:custGeom>
            <a:avLst/>
            <a:gdLst/>
            <a:ahLst/>
            <a:cxnLst/>
            <a:rect l="l" t="t" r="r" b="b"/>
            <a:pathLst>
              <a:path w="774911" h="689674">
                <a:moveTo>
                  <a:pt x="0" y="0"/>
                </a:moveTo>
                <a:lnTo>
                  <a:pt x="774911" y="0"/>
                </a:lnTo>
                <a:lnTo>
                  <a:pt x="774911" y="689673"/>
                </a:lnTo>
                <a:lnTo>
                  <a:pt x="0" y="6896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179" b="-6179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465416" y="1015308"/>
            <a:ext cx="187076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z="2800" spc="23" dirty="0">
                <a:solidFill>
                  <a:srgbClr val="1F4E79"/>
                </a:solidFill>
                <a:latin typeface="TT Rounds Condensed Bold"/>
              </a:rPr>
              <a:t>Background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44433" y="2867557"/>
            <a:ext cx="1853648" cy="397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z="2800" spc="23" dirty="0">
                <a:solidFill>
                  <a:srgbClr val="1F4E79"/>
                </a:solidFill>
                <a:latin typeface="TT Rounds Condensed Bold"/>
              </a:rPr>
              <a:t>Capabilities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70730" y="3327878"/>
            <a:ext cx="391467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2182" lvl="1" indent="-96091" algn="l">
              <a:lnSpc>
                <a:spcPts val="1791"/>
              </a:lnSpc>
              <a:buFont typeface="Arial"/>
              <a:buChar char="•"/>
            </a:pPr>
            <a:r>
              <a:rPr lang="en-US" sz="1600" spc="13" dirty="0">
                <a:solidFill>
                  <a:srgbClr val="000000"/>
                </a:solidFill>
                <a:latin typeface="TT Rounds Condensed"/>
              </a:rPr>
              <a:t>Production &amp;Profit improvement solutions</a:t>
            </a:r>
          </a:p>
          <a:p>
            <a:pPr marL="192182" lvl="1" indent="-96091" algn="l">
              <a:lnSpc>
                <a:spcPts val="1791"/>
              </a:lnSpc>
              <a:buFont typeface="Arial"/>
              <a:buChar char="•"/>
            </a:pPr>
            <a:r>
              <a:rPr lang="en-US" sz="1600" spc="13" dirty="0">
                <a:solidFill>
                  <a:srgbClr val="000000"/>
                </a:solidFill>
                <a:latin typeface="TT Rounds Condensed"/>
              </a:rPr>
              <a:t>Industry 4-0 digitization solutions </a:t>
            </a:r>
          </a:p>
          <a:p>
            <a:pPr marL="192182" lvl="1" indent="-96091" algn="l">
              <a:lnSpc>
                <a:spcPts val="1791"/>
              </a:lnSpc>
              <a:buFont typeface="Arial"/>
              <a:buChar char="•"/>
            </a:pPr>
            <a:r>
              <a:rPr lang="en-US" sz="1600" spc="13" dirty="0">
                <a:solidFill>
                  <a:srgbClr val="000000"/>
                </a:solidFill>
                <a:latin typeface="TT Rounds Condensed"/>
              </a:rPr>
              <a:t>TOC  Bottleneck Solutions</a:t>
            </a:r>
          </a:p>
          <a:p>
            <a:pPr marL="192182" lvl="1" indent="-96091" algn="l">
              <a:lnSpc>
                <a:spcPts val="1791"/>
              </a:lnSpc>
              <a:buFont typeface="Arial"/>
              <a:buChar char="•"/>
            </a:pPr>
            <a:r>
              <a:rPr lang="en-US" sz="1600" spc="13" dirty="0">
                <a:solidFill>
                  <a:srgbClr val="000000"/>
                </a:solidFill>
                <a:latin typeface="TT Rounds Condensed"/>
              </a:rPr>
              <a:t>Time study/Industrial Engineering</a:t>
            </a:r>
          </a:p>
          <a:p>
            <a:pPr marL="192182" lvl="1" indent="-96091" algn="l">
              <a:lnSpc>
                <a:spcPts val="1791"/>
              </a:lnSpc>
              <a:buFont typeface="Arial"/>
              <a:buChar char="•"/>
            </a:pPr>
            <a:r>
              <a:rPr lang="en-US" sz="1600" spc="13" dirty="0">
                <a:solidFill>
                  <a:srgbClr val="000000"/>
                </a:solidFill>
                <a:latin typeface="TT Rounds Condensed"/>
              </a:rPr>
              <a:t>Real Time Shop Floor Software </a:t>
            </a:r>
          </a:p>
          <a:p>
            <a:pPr marL="192182" lvl="1" indent="-96091" algn="l">
              <a:lnSpc>
                <a:spcPts val="1791"/>
              </a:lnSpc>
              <a:buFont typeface="Arial"/>
              <a:buChar char="•"/>
            </a:pPr>
            <a:r>
              <a:rPr lang="en-US" sz="1600" spc="13" dirty="0">
                <a:solidFill>
                  <a:srgbClr val="000000"/>
                </a:solidFill>
                <a:latin typeface="TT Rounds Condensed"/>
              </a:rPr>
              <a:t>Machine Planning &amp; Maintenance Solutions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05995" y="4918579"/>
            <a:ext cx="2371005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z="2800" spc="23" dirty="0">
                <a:solidFill>
                  <a:srgbClr val="1F4E79"/>
                </a:solidFill>
                <a:latin typeface="TT Rounds Condensed Bold"/>
              </a:rPr>
              <a:t>Accreditations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74355" y="5423478"/>
            <a:ext cx="2572542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9637" lvl="1" indent="-109818" algn="l">
              <a:lnSpc>
                <a:spcPts val="2047"/>
              </a:lnSpc>
              <a:buFont typeface="Arial"/>
              <a:buChar char="•"/>
            </a:pPr>
            <a:r>
              <a:rPr lang="en-US" sz="1600" spc="15" dirty="0">
                <a:solidFill>
                  <a:srgbClr val="000000"/>
                </a:solidFill>
                <a:latin typeface="TT Rounds Condensed"/>
              </a:rPr>
              <a:t>Aditya Birla</a:t>
            </a:r>
          </a:p>
          <a:p>
            <a:pPr marL="219637" lvl="1" indent="-109818" algn="l">
              <a:lnSpc>
                <a:spcPts val="2047"/>
              </a:lnSpc>
              <a:buFont typeface="Arial"/>
              <a:buChar char="•"/>
            </a:pPr>
            <a:r>
              <a:rPr lang="en-US" sz="1600" spc="15" dirty="0" err="1">
                <a:solidFill>
                  <a:srgbClr val="000000"/>
                </a:solidFill>
                <a:latin typeface="TT Rounds Condensed"/>
              </a:rPr>
              <a:t>Aqurelle</a:t>
            </a:r>
            <a:endParaRPr lang="en-US" sz="1600" spc="15" dirty="0">
              <a:solidFill>
                <a:srgbClr val="000000"/>
              </a:solidFill>
              <a:latin typeface="TT Rounds Condensed"/>
            </a:endParaRPr>
          </a:p>
          <a:p>
            <a:pPr marL="219637" lvl="1" indent="-109818" algn="l">
              <a:lnSpc>
                <a:spcPts val="2047"/>
              </a:lnSpc>
              <a:buFont typeface="Arial"/>
              <a:buChar char="•"/>
            </a:pPr>
            <a:r>
              <a:rPr lang="en-US" sz="1600" spc="15" dirty="0">
                <a:solidFill>
                  <a:srgbClr val="000000"/>
                </a:solidFill>
                <a:latin typeface="TT Rounds Condensed"/>
              </a:rPr>
              <a:t>Ambattur Clothing</a:t>
            </a:r>
          </a:p>
          <a:p>
            <a:pPr marL="219637" lvl="1" indent="-109818" algn="l">
              <a:lnSpc>
                <a:spcPts val="2047"/>
              </a:lnSpc>
              <a:buFont typeface="Arial"/>
              <a:buChar char="•"/>
            </a:pPr>
            <a:r>
              <a:rPr lang="en-US" sz="1600" spc="15" dirty="0">
                <a:solidFill>
                  <a:srgbClr val="000000"/>
                </a:solidFill>
                <a:latin typeface="TT Rounds Condensed"/>
              </a:rPr>
              <a:t>Arvind Mills</a:t>
            </a:r>
          </a:p>
          <a:p>
            <a:pPr marL="219637" lvl="1" indent="-109818" algn="l">
              <a:lnSpc>
                <a:spcPts val="2047"/>
              </a:lnSpc>
              <a:buFont typeface="Arial"/>
              <a:buChar char="•"/>
            </a:pPr>
            <a:r>
              <a:rPr lang="en-US" sz="1600" spc="15" dirty="0">
                <a:solidFill>
                  <a:srgbClr val="000000"/>
                </a:solidFill>
                <a:latin typeface="TT Rounds Condensed"/>
              </a:rPr>
              <a:t>Neelkamal &amp; Must Group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08846" y="1508515"/>
            <a:ext cx="3638437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47"/>
              </a:lnSpc>
            </a:pPr>
            <a:r>
              <a:rPr lang="en-US" sz="1600" spc="15" dirty="0">
                <a:solidFill>
                  <a:srgbClr val="000000"/>
                </a:solidFill>
                <a:latin typeface="TT Rounds Condensed"/>
              </a:rPr>
              <a:t>IGAIT, is a management consultancy company working in area of productivity improvement, Imparting productivity improvement skills and developing solutions for the apparel Industry.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84066" y="1703046"/>
            <a:ext cx="480657" cy="3511094"/>
            <a:chOff x="0" y="0"/>
            <a:chExt cx="640876" cy="5366595"/>
          </a:xfrm>
        </p:grpSpPr>
        <p:sp>
          <p:nvSpPr>
            <p:cNvPr id="24" name="Freeform 24"/>
            <p:cNvSpPr/>
            <p:nvPr/>
          </p:nvSpPr>
          <p:spPr>
            <a:xfrm>
              <a:off x="9017" y="9017"/>
              <a:ext cx="622808" cy="5348605"/>
            </a:xfrm>
            <a:custGeom>
              <a:avLst/>
              <a:gdLst/>
              <a:ahLst/>
              <a:cxnLst/>
              <a:rect l="l" t="t" r="r" b="b"/>
              <a:pathLst>
                <a:path w="622808" h="5348605">
                  <a:moveTo>
                    <a:pt x="0" y="0"/>
                  </a:moveTo>
                  <a:lnTo>
                    <a:pt x="622808" y="0"/>
                  </a:lnTo>
                  <a:lnTo>
                    <a:pt x="622808" y="5348605"/>
                  </a:lnTo>
                  <a:lnTo>
                    <a:pt x="0" y="5348605"/>
                  </a:lnTo>
                  <a:close/>
                </a:path>
              </a:pathLst>
            </a:custGeom>
            <a:solidFill>
              <a:srgbClr val="ED7D31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640842" cy="5366639"/>
            </a:xfrm>
            <a:custGeom>
              <a:avLst/>
              <a:gdLst/>
              <a:ahLst/>
              <a:cxnLst/>
              <a:rect l="l" t="t" r="r" b="b"/>
              <a:pathLst>
                <a:path w="640842" h="5366639">
                  <a:moveTo>
                    <a:pt x="9017" y="0"/>
                  </a:moveTo>
                  <a:lnTo>
                    <a:pt x="631825" y="0"/>
                  </a:lnTo>
                  <a:cubicBezTo>
                    <a:pt x="636778" y="0"/>
                    <a:pt x="640842" y="4064"/>
                    <a:pt x="640842" y="9017"/>
                  </a:cubicBezTo>
                  <a:lnTo>
                    <a:pt x="640842" y="5357622"/>
                  </a:lnTo>
                  <a:cubicBezTo>
                    <a:pt x="640842" y="5362575"/>
                    <a:pt x="636778" y="5366639"/>
                    <a:pt x="631825" y="5366639"/>
                  </a:cubicBezTo>
                  <a:lnTo>
                    <a:pt x="9017" y="5366639"/>
                  </a:lnTo>
                  <a:cubicBezTo>
                    <a:pt x="4064" y="5366639"/>
                    <a:pt x="0" y="5362575"/>
                    <a:pt x="0" y="5357622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moveTo>
                    <a:pt x="9017" y="18034"/>
                  </a:moveTo>
                  <a:lnTo>
                    <a:pt x="9017" y="9017"/>
                  </a:lnTo>
                  <a:lnTo>
                    <a:pt x="18034" y="9017"/>
                  </a:lnTo>
                  <a:lnTo>
                    <a:pt x="18034" y="5357622"/>
                  </a:lnTo>
                  <a:lnTo>
                    <a:pt x="9017" y="5357622"/>
                  </a:lnTo>
                  <a:lnTo>
                    <a:pt x="9017" y="5348605"/>
                  </a:lnTo>
                  <a:lnTo>
                    <a:pt x="631825" y="5348605"/>
                  </a:lnTo>
                  <a:lnTo>
                    <a:pt x="631825" y="5357622"/>
                  </a:lnTo>
                  <a:lnTo>
                    <a:pt x="622808" y="5357622"/>
                  </a:lnTo>
                  <a:lnTo>
                    <a:pt x="622808" y="9017"/>
                  </a:lnTo>
                  <a:lnTo>
                    <a:pt x="631825" y="9017"/>
                  </a:lnTo>
                  <a:lnTo>
                    <a:pt x="631825" y="18034"/>
                  </a:lnTo>
                  <a:lnTo>
                    <a:pt x="9017" y="18034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337143" y="1610059"/>
            <a:ext cx="3311074" cy="355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1"/>
              </a:lnSpc>
            </a:pPr>
            <a:r>
              <a:rPr lang="en-US" sz="4693" spc="43" dirty="0">
                <a:solidFill>
                  <a:srgbClr val="FFFFFF"/>
                </a:solidFill>
                <a:latin typeface="TT Rounds Condensed Bold"/>
              </a:rPr>
              <a:t> </a:t>
            </a:r>
            <a:r>
              <a:rPr lang="en-US" sz="4400" spc="43" dirty="0">
                <a:solidFill>
                  <a:srgbClr val="FFFFFF"/>
                </a:solidFill>
                <a:latin typeface="TT Rounds Condensed Bold"/>
              </a:rPr>
              <a:t>I NDUSTRIAL </a:t>
            </a:r>
          </a:p>
          <a:p>
            <a:pPr algn="l">
              <a:lnSpc>
                <a:spcPts val="5631"/>
              </a:lnSpc>
            </a:pPr>
            <a:r>
              <a:rPr lang="en-US" sz="4400" spc="43" dirty="0">
                <a:solidFill>
                  <a:srgbClr val="FFFFFF"/>
                </a:solidFill>
                <a:latin typeface="TT Rounds Condensed Bold"/>
              </a:rPr>
              <a:t>G ROWTH </a:t>
            </a:r>
          </a:p>
          <a:p>
            <a:pPr algn="l">
              <a:lnSpc>
                <a:spcPts val="5631"/>
              </a:lnSpc>
            </a:pPr>
            <a:r>
              <a:rPr lang="en-US" sz="4400" spc="43" dirty="0">
                <a:solidFill>
                  <a:srgbClr val="FFFFFF"/>
                </a:solidFill>
                <a:latin typeface="TT Rounds Condensed Bold"/>
              </a:rPr>
              <a:t>A NALYTIK </a:t>
            </a:r>
          </a:p>
          <a:p>
            <a:pPr algn="l">
              <a:lnSpc>
                <a:spcPts val="5631"/>
              </a:lnSpc>
            </a:pPr>
            <a:r>
              <a:rPr lang="en-US" sz="4400" spc="43" dirty="0">
                <a:solidFill>
                  <a:srgbClr val="FFFFFF"/>
                </a:solidFill>
                <a:latin typeface="TT Rounds Condensed Bold"/>
              </a:rPr>
              <a:t> I NFO </a:t>
            </a:r>
          </a:p>
          <a:p>
            <a:pPr algn="l">
              <a:lnSpc>
                <a:spcPts val="5631"/>
              </a:lnSpc>
            </a:pPr>
            <a:r>
              <a:rPr lang="en-US" sz="4400" spc="43" dirty="0">
                <a:solidFill>
                  <a:srgbClr val="FFFFFF"/>
                </a:solidFill>
                <a:latin typeface="TT Rounds Condensed Bold"/>
              </a:rPr>
              <a:t>T ECHNIQS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833348" y="-87395"/>
            <a:ext cx="7920252" cy="761594"/>
            <a:chOff x="-2045039" y="-343775"/>
            <a:chExt cx="10500401" cy="1563740"/>
          </a:xfrm>
        </p:grpSpPr>
        <p:sp>
          <p:nvSpPr>
            <p:cNvPr id="28" name="Freeform 28"/>
            <p:cNvSpPr/>
            <p:nvPr/>
          </p:nvSpPr>
          <p:spPr>
            <a:xfrm>
              <a:off x="-2045039" y="-230951"/>
              <a:ext cx="10500401" cy="1450916"/>
            </a:xfrm>
            <a:custGeom>
              <a:avLst/>
              <a:gdLst/>
              <a:ahLst/>
              <a:cxnLst/>
              <a:rect l="l" t="t" r="r" b="b"/>
              <a:pathLst>
                <a:path w="6261100" h="1006729">
                  <a:moveTo>
                    <a:pt x="0" y="0"/>
                  </a:moveTo>
                  <a:lnTo>
                    <a:pt x="6261100" y="0"/>
                  </a:lnTo>
                  <a:lnTo>
                    <a:pt x="6261100" y="1006729"/>
                  </a:lnTo>
                  <a:lnTo>
                    <a:pt x="0" y="1006729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-8275" y="-343775"/>
              <a:ext cx="6261133" cy="138445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120"/>
                </a:lnSpc>
              </a:pPr>
              <a:r>
                <a:rPr lang="en-US" sz="2800" spc="39" dirty="0">
                  <a:solidFill>
                    <a:srgbClr val="000000"/>
                  </a:solidFill>
                  <a:latin typeface="TT Rounds Condensed Bold"/>
                </a:rPr>
                <a:t>WELCOME TO IGAIT</a:t>
              </a:r>
              <a:endParaRPr lang="en-US" sz="4000" spc="39" dirty="0">
                <a:solidFill>
                  <a:srgbClr val="000000"/>
                </a:solidFill>
                <a:latin typeface="TT Rounds Condensed Bold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64DACBC-A4BA-4DFB-0BC5-F70B3366C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" y="107979"/>
            <a:ext cx="1752599" cy="531160"/>
          </a:xfrm>
          <a:prstGeom prst="rect">
            <a:avLst/>
          </a:prstGeom>
        </p:spPr>
      </p:pic>
      <p:grpSp>
        <p:nvGrpSpPr>
          <p:cNvPr id="31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32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33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34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9" b="-39"/>
            </a:stretch>
          </a:blipFill>
        </p:spPr>
      </p:sp>
      <p:sp>
        <p:nvSpPr>
          <p:cNvPr id="35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421549" y="66805"/>
            <a:ext cx="5785446" cy="755078"/>
            <a:chOff x="0" y="0"/>
            <a:chExt cx="7713929" cy="10067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13980" cy="1006729"/>
            </a:xfrm>
            <a:custGeom>
              <a:avLst/>
              <a:gdLst/>
              <a:ahLst/>
              <a:cxnLst/>
              <a:rect l="l" t="t" r="r" b="b"/>
              <a:pathLst>
                <a:path w="7713980" h="1006729">
                  <a:moveTo>
                    <a:pt x="0" y="0"/>
                  </a:moveTo>
                  <a:lnTo>
                    <a:pt x="7713980" y="0"/>
                  </a:lnTo>
                  <a:lnTo>
                    <a:pt x="7713980" y="1006729"/>
                  </a:lnTo>
                  <a:lnTo>
                    <a:pt x="0" y="1006729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7713929" cy="109249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120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 Bold"/>
                </a:rPr>
                <a:t>VAS – SKILL MATRIX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64926" y="1087052"/>
            <a:ext cx="9423748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Helps to develop operations standard</a:t>
            </a:r>
          </a:p>
          <a:p>
            <a:pPr marL="384364" lvl="1" indent="-192182" algn="l">
              <a:lnSpc>
                <a:spcPts val="3583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Skilled operators have better motion control and better  methods.</a:t>
            </a:r>
          </a:p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By visual we can help others to improve their skill  levels</a:t>
            </a:r>
          </a:p>
          <a:p>
            <a:pPr marL="384364" lvl="1" indent="-192182" algn="l">
              <a:lnSpc>
                <a:spcPts val="3583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Company develops a file of skill matrix of various operators  and various operations which is used in improving  productivity up to 40% and more</a:t>
            </a:r>
          </a:p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Guess work is avoided and production team gets better and  clear instructions which is easy to follow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2" y="0"/>
            <a:ext cx="1905000" cy="909447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6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7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8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58042" y="146318"/>
            <a:ext cx="7471379" cy="623760"/>
            <a:chOff x="0" y="0"/>
            <a:chExt cx="9961839" cy="8316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61880" cy="831723"/>
            </a:xfrm>
            <a:custGeom>
              <a:avLst/>
              <a:gdLst/>
              <a:ahLst/>
              <a:cxnLst/>
              <a:rect l="l" t="t" r="r" b="b"/>
              <a:pathLst>
                <a:path w="9961880" h="831723">
                  <a:moveTo>
                    <a:pt x="0" y="0"/>
                  </a:moveTo>
                  <a:lnTo>
                    <a:pt x="9961880" y="0"/>
                  </a:lnTo>
                  <a:lnTo>
                    <a:pt x="9961880" y="831723"/>
                  </a:lnTo>
                  <a:lnTo>
                    <a:pt x="0" y="831723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9961839" cy="8983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095"/>
                </a:lnSpc>
              </a:pPr>
              <a:r>
                <a:rPr lang="en-US" sz="3200" dirty="0">
                  <a:solidFill>
                    <a:srgbClr val="000000"/>
                  </a:solidFill>
                  <a:latin typeface="Times New Roman Bold"/>
                </a:rPr>
                <a:t>VAS – SHARING ANALYSIS INPUTS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0889" y="1148216"/>
            <a:ext cx="9330221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455" lvl="1" indent="-164727" algn="l">
              <a:lnSpc>
                <a:spcPts val="4607"/>
              </a:lnSpc>
              <a:buFont typeface="Arial"/>
              <a:buChar char="•"/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INDUSTRIAL ENGINEERS CAN GET MORE ACCURATE SMV AND SAM  VALUES.</a:t>
            </a:r>
          </a:p>
          <a:p>
            <a:pPr marL="329455" lvl="1" indent="-164727" algn="l">
              <a:lnSpc>
                <a:spcPts val="4607"/>
              </a:lnSpc>
              <a:buFont typeface="Arial"/>
              <a:buChar char="•"/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MERCHANDISERS HAVE MORE CLEAR DATA  AND RELIABLE  INFORMATION THAT HELPS THEM IN PRE PRODUCTION PLANNING.</a:t>
            </a:r>
          </a:p>
          <a:p>
            <a:pPr marL="329455" lvl="1" indent="-164727" algn="l">
              <a:lnSpc>
                <a:spcPts val="4607"/>
              </a:lnSpc>
              <a:buFont typeface="Arial"/>
              <a:buChar char="•"/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MECHANICS AND SUPERVISORS SHARE INFORMATION ON  ATTACHMENTS / WORK AIDS AND METHODS.</a:t>
            </a:r>
          </a:p>
          <a:p>
            <a:pPr marL="329455" lvl="1" indent="-164727" algn="l">
              <a:lnSpc>
                <a:spcPts val="4607"/>
              </a:lnSpc>
              <a:buFont typeface="Arial"/>
              <a:buChar char="•"/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WORKERS GET BETTER INSTRUCTIONS AND TECHNIQUES FOR  IMPROVEMENTS AND LEARN FASTER.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" y="0"/>
            <a:ext cx="1834381" cy="909447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6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7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8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950722" y="172990"/>
            <a:ext cx="7657412" cy="525273"/>
            <a:chOff x="0" y="0"/>
            <a:chExt cx="10209883" cy="7003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09911" cy="700405"/>
            </a:xfrm>
            <a:custGeom>
              <a:avLst/>
              <a:gdLst/>
              <a:ahLst/>
              <a:cxnLst/>
              <a:rect l="l" t="t" r="r" b="b"/>
              <a:pathLst>
                <a:path w="10209911" h="700405">
                  <a:moveTo>
                    <a:pt x="0" y="0"/>
                  </a:moveTo>
                  <a:lnTo>
                    <a:pt x="10209911" y="0"/>
                  </a:lnTo>
                  <a:lnTo>
                    <a:pt x="10209911" y="700405"/>
                  </a:lnTo>
                  <a:lnTo>
                    <a:pt x="0" y="700405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0209883" cy="76703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327"/>
                </a:lnSpc>
              </a:pPr>
              <a:r>
                <a:rPr lang="en-US" sz="2800" dirty="0">
                  <a:solidFill>
                    <a:srgbClr val="000000"/>
                  </a:solidFill>
                  <a:latin typeface="Times New Roman Bold"/>
                </a:rPr>
                <a:t>VAS – PRODUCT VALIDATION &amp; PLANNING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04064" y="1371600"/>
            <a:ext cx="9236692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By analyzing the visuals the production cycle is validated  well in advance.</a:t>
            </a:r>
          </a:p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Last minute problem on machines/operators are avoided.</a:t>
            </a:r>
          </a:p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Planning becomes more easy leading to quantum jump in  productivity.</a:t>
            </a:r>
          </a:p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Work instructions and documents are more clear and  accurate.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" y="-8633"/>
            <a:ext cx="1855311" cy="886009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6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7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8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26608" y="166145"/>
            <a:ext cx="7869437" cy="574516"/>
            <a:chOff x="0" y="0"/>
            <a:chExt cx="10492582" cy="7660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492613" cy="766064"/>
            </a:xfrm>
            <a:custGeom>
              <a:avLst/>
              <a:gdLst/>
              <a:ahLst/>
              <a:cxnLst/>
              <a:rect l="l" t="t" r="r" b="b"/>
              <a:pathLst>
                <a:path w="10492613" h="766064">
                  <a:moveTo>
                    <a:pt x="0" y="0"/>
                  </a:moveTo>
                  <a:lnTo>
                    <a:pt x="10492613" y="0"/>
                  </a:lnTo>
                  <a:lnTo>
                    <a:pt x="10492613" y="766064"/>
                  </a:lnTo>
                  <a:lnTo>
                    <a:pt x="0" y="766064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0492582" cy="77554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711"/>
                </a:lnSpc>
              </a:pPr>
              <a:r>
                <a:rPr lang="en-US" sz="2800" spc="28" dirty="0">
                  <a:solidFill>
                    <a:srgbClr val="000000"/>
                  </a:solidFill>
                  <a:latin typeface="TT Rounds Condensed Bold"/>
                </a:rPr>
                <a:t>VAS – ERGONOMICS AND BUYER COMPLIANCE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0889" y="1295400"/>
            <a:ext cx="9570720" cy="2692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z="2986" spc="27" dirty="0">
                <a:solidFill>
                  <a:srgbClr val="000000"/>
                </a:solidFill>
                <a:latin typeface="TT Rounds Condensed Bold"/>
              </a:rPr>
              <a:t> </a:t>
            </a: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ERGONOMIC PROBLEMS FOR OPERATORS GET HIGHLIGHTED  AND SOLVED.</a:t>
            </a:r>
          </a:p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 OPERATORS CONDITION NOTICED WELL AND IMPROVED.</a:t>
            </a:r>
          </a:p>
          <a:p>
            <a:pPr marL="384364" lvl="1" indent="-192182" algn="l">
              <a:lnSpc>
                <a:spcPts val="5375"/>
              </a:lnSpc>
              <a:buFont typeface="Arial"/>
              <a:buChar char="•"/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 PRODUCTIVITY IMPROVED BY AVOIDING DIFFICULT  MOVEMENTS   THAT ADD STRAIN TO THE OPERATOR</a:t>
            </a:r>
            <a:r>
              <a:rPr lang="en-US" sz="2986" spc="27" dirty="0">
                <a:solidFill>
                  <a:srgbClr val="000000"/>
                </a:solidFill>
                <a:latin typeface="TT Rounds Condensed Bold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" y="0"/>
            <a:ext cx="1752599" cy="909447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6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7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8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476342" y="138670"/>
            <a:ext cx="6515014" cy="689420"/>
            <a:chOff x="0" y="0"/>
            <a:chExt cx="8686686" cy="9192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686673" cy="919226"/>
            </a:xfrm>
            <a:custGeom>
              <a:avLst/>
              <a:gdLst/>
              <a:ahLst/>
              <a:cxnLst/>
              <a:rect l="l" t="t" r="r" b="b"/>
              <a:pathLst>
                <a:path w="8686673" h="919226">
                  <a:moveTo>
                    <a:pt x="0" y="0"/>
                  </a:moveTo>
                  <a:lnTo>
                    <a:pt x="8686673" y="0"/>
                  </a:lnTo>
                  <a:lnTo>
                    <a:pt x="8686673" y="919226"/>
                  </a:lnTo>
                  <a:lnTo>
                    <a:pt x="0" y="919226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8686686" cy="928751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4608"/>
                </a:lnSpc>
              </a:pPr>
              <a:r>
                <a:rPr lang="en-US" sz="3200" spc="35" dirty="0">
                  <a:solidFill>
                    <a:srgbClr val="000000"/>
                  </a:solidFill>
                  <a:latin typeface="TT Rounds Condensed Bold"/>
                </a:rPr>
                <a:t>LOCATION &amp; CONTACT DETAILS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3366996"/>
            <a:ext cx="9753600" cy="3053143"/>
            <a:chOff x="0" y="0"/>
            <a:chExt cx="13004800" cy="40708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004800" cy="4070858"/>
            </a:xfrm>
            <a:custGeom>
              <a:avLst/>
              <a:gdLst/>
              <a:ahLst/>
              <a:cxnLst/>
              <a:rect l="l" t="t" r="r" b="b"/>
              <a:pathLst>
                <a:path w="13004800" h="4070858">
                  <a:moveTo>
                    <a:pt x="0" y="0"/>
                  </a:moveTo>
                  <a:lnTo>
                    <a:pt x="13004800" y="0"/>
                  </a:lnTo>
                  <a:lnTo>
                    <a:pt x="13004800" y="4070858"/>
                  </a:lnTo>
                  <a:lnTo>
                    <a:pt x="0" y="4070858"/>
                  </a:ln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3004800" cy="407085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071"/>
                </a:lnSpc>
              </a:pPr>
              <a:r>
                <a:rPr lang="en-US" sz="2400" spc="23" dirty="0">
                  <a:solidFill>
                    <a:srgbClr val="FFFFFF"/>
                  </a:solidFill>
                  <a:latin typeface="TT Rounds Condensed Bold"/>
                </a:rPr>
                <a:t>INDUSTRIAL GROWTH ANALYTIK INFO TECHNIQS</a:t>
              </a:r>
            </a:p>
            <a:p>
              <a:pPr algn="ctr">
                <a:lnSpc>
                  <a:spcPts val="3071"/>
                </a:lnSpc>
              </a:pPr>
              <a:r>
                <a:rPr lang="en-US" sz="2400" spc="23" dirty="0">
                  <a:solidFill>
                    <a:srgbClr val="FFFFFF"/>
                  </a:solidFill>
                  <a:latin typeface="Times New Roman Bold"/>
                </a:rPr>
                <a:t>No.10, 39ᵗʰ Street, </a:t>
              </a:r>
              <a:r>
                <a:rPr lang="en-US" sz="2400" spc="23" dirty="0" err="1">
                  <a:solidFill>
                    <a:srgbClr val="FFFFFF"/>
                  </a:solidFill>
                  <a:latin typeface="Times New Roman Bold"/>
                </a:rPr>
                <a:t>Thillai</a:t>
              </a:r>
              <a:r>
                <a:rPr lang="en-US" sz="2400" spc="23" dirty="0">
                  <a:solidFill>
                    <a:srgbClr val="FFFFFF"/>
                  </a:solidFill>
                  <a:latin typeface="Times New Roman Bold"/>
                </a:rPr>
                <a:t> Ganga Nagar,</a:t>
              </a:r>
            </a:p>
            <a:p>
              <a:pPr algn="ctr">
                <a:lnSpc>
                  <a:spcPts val="3071"/>
                </a:lnSpc>
              </a:pPr>
              <a:r>
                <a:rPr lang="en-US" sz="2400" spc="23" dirty="0" err="1">
                  <a:solidFill>
                    <a:srgbClr val="FFFFFF"/>
                  </a:solidFill>
                  <a:latin typeface="Times New Roman Bold"/>
                </a:rPr>
                <a:t>Nanganallur</a:t>
              </a:r>
              <a:r>
                <a:rPr lang="en-US" sz="2400" spc="23" dirty="0">
                  <a:solidFill>
                    <a:srgbClr val="FFFFFF"/>
                  </a:solidFill>
                  <a:latin typeface="Times New Roman Bold"/>
                </a:rPr>
                <a:t>, Chennai – 600 061</a:t>
              </a:r>
            </a:p>
            <a:p>
              <a:pPr algn="ctr">
                <a:lnSpc>
                  <a:spcPts val="3071"/>
                </a:lnSpc>
              </a:pPr>
              <a:r>
                <a:rPr lang="en-US" sz="2400" spc="23" dirty="0">
                  <a:solidFill>
                    <a:srgbClr val="FFFFFF"/>
                  </a:solidFill>
                  <a:latin typeface="Times New Roman Bold"/>
                </a:rPr>
                <a:t>sales@igaitconsulting.com / ravees@isss.bz</a:t>
              </a:r>
            </a:p>
            <a:p>
              <a:pPr algn="ctr">
                <a:lnSpc>
                  <a:spcPts val="3071"/>
                </a:lnSpc>
              </a:pPr>
              <a:r>
                <a:rPr lang="en-US" sz="2400" spc="23" dirty="0">
                  <a:solidFill>
                    <a:srgbClr val="FFFFFF"/>
                  </a:solidFill>
                  <a:latin typeface="TT Rounds Condensed Bold"/>
                </a:rPr>
                <a:t>9445731156 / </a:t>
              </a:r>
              <a:r>
                <a:rPr lang="en-US" sz="2400" spc="23" dirty="0" err="1">
                  <a:solidFill>
                    <a:srgbClr val="FFFFFF"/>
                  </a:solidFill>
                  <a:latin typeface="TT Rounds Condensed Bold"/>
                </a:rPr>
                <a:t>Whatsapp</a:t>
              </a:r>
              <a:r>
                <a:rPr lang="en-US" sz="2400" spc="23" dirty="0">
                  <a:solidFill>
                    <a:srgbClr val="FFFFFF"/>
                  </a:solidFill>
                  <a:latin typeface="TT Rounds Condensed Bold"/>
                </a:rPr>
                <a:t>       -         6383827805 / Mobile</a:t>
              </a:r>
            </a:p>
            <a:p>
              <a:pPr algn="ctr">
                <a:lnSpc>
                  <a:spcPts val="3071"/>
                </a:lnSpc>
              </a:pPr>
              <a:r>
                <a:rPr lang="en-US" sz="2400" spc="23" dirty="0">
                  <a:solidFill>
                    <a:srgbClr val="FFFFFF"/>
                  </a:solidFill>
                  <a:latin typeface="TT Rounds Condensed Bold"/>
                </a:rPr>
                <a:t>Email:    sales@igaitconsulting.com</a:t>
              </a:r>
            </a:p>
            <a:p>
              <a:pPr algn="ctr">
                <a:lnSpc>
                  <a:spcPts val="4608"/>
                </a:lnSpc>
              </a:pPr>
              <a:r>
                <a:rPr lang="en-US" sz="3600" spc="35" dirty="0">
                  <a:solidFill>
                    <a:srgbClr val="FFFFFF"/>
                  </a:solidFill>
                  <a:latin typeface="TT Rounds Condensed Bold"/>
                </a:rPr>
                <a:t>Visit:     www.igaitconsulting.com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083559" y="2724200"/>
            <a:ext cx="5586477" cy="466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400" spc="27" dirty="0">
                <a:solidFill>
                  <a:srgbClr val="000000"/>
                </a:solidFill>
                <a:latin typeface="TT Rounds Condensed Bold"/>
              </a:rPr>
              <a:t>For more details / Testimonials / Free Demo</a:t>
            </a:r>
          </a:p>
        </p:txBody>
      </p:sp>
      <p:sp>
        <p:nvSpPr>
          <p:cNvPr id="17" name="Freeform 17"/>
          <p:cNvSpPr/>
          <p:nvPr/>
        </p:nvSpPr>
        <p:spPr>
          <a:xfrm>
            <a:off x="2566920" y="1207362"/>
            <a:ext cx="4619757" cy="1374930"/>
          </a:xfrm>
          <a:custGeom>
            <a:avLst/>
            <a:gdLst/>
            <a:ahLst/>
            <a:cxnLst/>
            <a:rect l="l" t="t" r="r" b="b"/>
            <a:pathLst>
              <a:path w="4619757" h="1374930">
                <a:moveTo>
                  <a:pt x="0" y="0"/>
                </a:moveTo>
                <a:lnTo>
                  <a:pt x="4619756" y="0"/>
                </a:lnTo>
                <a:lnTo>
                  <a:pt x="4619756" y="1374931"/>
                </a:lnTo>
                <a:lnTo>
                  <a:pt x="0" y="1374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" r="-54"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63488" cy="909447"/>
          </a:xfrm>
          <a:prstGeom prst="rect">
            <a:avLst/>
          </a:prstGeom>
        </p:spPr>
      </p:pic>
      <p:grpSp>
        <p:nvGrpSpPr>
          <p:cNvPr id="19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20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1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2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23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90945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-21771" y="905594"/>
            <a:ext cx="9775371" cy="5826950"/>
          </a:xfrm>
          <a:custGeom>
            <a:avLst/>
            <a:gdLst/>
            <a:ahLst/>
            <a:cxnLst/>
            <a:rect l="l" t="t" r="r" b="b"/>
            <a:pathLst>
              <a:path w="9753600" h="5486400">
                <a:moveTo>
                  <a:pt x="0" y="0"/>
                </a:moveTo>
                <a:lnTo>
                  <a:pt x="9753600" y="0"/>
                </a:lnTo>
                <a:lnTo>
                  <a:pt x="975360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2643" cy="905593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3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4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5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16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659027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79765" y="920349"/>
            <a:ext cx="9101443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5"/>
              </a:lnSpc>
            </a:pPr>
            <a:r>
              <a:rPr lang="en-US" sz="2800" spc="-18" dirty="0">
                <a:solidFill>
                  <a:srgbClr val="000000"/>
                </a:solidFill>
                <a:latin typeface="TT Rounds Condensed" panose="020B0604020202020204" charset="0"/>
              </a:rPr>
              <a:t>1. PRODUCTION IMPROVEMENT</a:t>
            </a:r>
          </a:p>
          <a:p>
            <a:pPr algn="l">
              <a:lnSpc>
                <a:spcPts val="3225"/>
              </a:lnSpc>
            </a:pPr>
            <a:endParaRPr lang="en-US" sz="2800" spc="-18" dirty="0">
              <a:solidFill>
                <a:srgbClr val="000000"/>
              </a:solidFill>
              <a:latin typeface="TT Rounds Condensed" panose="020B0604020202020204" charset="0"/>
            </a:endParaRPr>
          </a:p>
          <a:p>
            <a:pPr algn="l">
              <a:lnSpc>
                <a:spcPts val="3225"/>
              </a:lnSpc>
            </a:pPr>
            <a:r>
              <a:rPr lang="en-US" sz="2800" spc="-18" dirty="0">
                <a:solidFill>
                  <a:srgbClr val="000000"/>
                </a:solidFill>
                <a:latin typeface="TT Rounds Condensed" panose="020B0604020202020204" charset="0"/>
              </a:rPr>
              <a:t>2. CALCULATION  SMV/SAM BUYERS</a:t>
            </a:r>
          </a:p>
          <a:p>
            <a:pPr algn="l">
              <a:lnSpc>
                <a:spcPts val="3225"/>
              </a:lnSpc>
            </a:pPr>
            <a:endParaRPr lang="en-US" sz="2800" spc="-18" dirty="0">
              <a:solidFill>
                <a:srgbClr val="000000"/>
              </a:solidFill>
              <a:latin typeface="TT Rounds Condensed" panose="020B0604020202020204" charset="0"/>
            </a:endParaRPr>
          </a:p>
          <a:p>
            <a:pPr algn="l">
              <a:lnSpc>
                <a:spcPts val="3225"/>
              </a:lnSpc>
            </a:pPr>
            <a:r>
              <a:rPr lang="en-US" sz="2800" spc="-18" dirty="0">
                <a:solidFill>
                  <a:srgbClr val="000000"/>
                </a:solidFill>
                <a:latin typeface="TT Rounds Condensed" panose="020B0604020202020204" charset="0"/>
              </a:rPr>
              <a:t>3. SKILL MATRIX, TRAINING, SKILL IMPROVEMENT</a:t>
            </a:r>
          </a:p>
          <a:p>
            <a:pPr algn="l">
              <a:lnSpc>
                <a:spcPts val="3225"/>
              </a:lnSpc>
            </a:pPr>
            <a:endParaRPr lang="en-US" sz="2800" spc="-18" dirty="0">
              <a:solidFill>
                <a:srgbClr val="000000"/>
              </a:solidFill>
              <a:latin typeface="TT Rounds Condensed" panose="020B0604020202020204" charset="0"/>
            </a:endParaRPr>
          </a:p>
          <a:p>
            <a:pPr algn="l">
              <a:lnSpc>
                <a:spcPts val="3225"/>
              </a:lnSpc>
            </a:pPr>
            <a:r>
              <a:rPr lang="en-US" sz="2800" spc="-18" dirty="0">
                <a:solidFill>
                  <a:srgbClr val="000000"/>
                </a:solidFill>
                <a:latin typeface="TT Rounds Condensed" panose="020B0604020202020204" charset="0"/>
              </a:rPr>
              <a:t>4. OPERATION STANDARDISATION ACROSS LOCATIONS</a:t>
            </a:r>
          </a:p>
          <a:p>
            <a:pPr algn="l">
              <a:lnSpc>
                <a:spcPts val="3225"/>
              </a:lnSpc>
            </a:pPr>
            <a:endParaRPr lang="en-US" sz="2800" spc="-18" dirty="0">
              <a:solidFill>
                <a:srgbClr val="000000"/>
              </a:solidFill>
              <a:latin typeface="TT Rounds Condensed" panose="020B0604020202020204" charset="0"/>
            </a:endParaRPr>
          </a:p>
          <a:p>
            <a:pPr algn="l">
              <a:lnSpc>
                <a:spcPts val="3225"/>
              </a:lnSpc>
            </a:pPr>
            <a:r>
              <a:rPr lang="en-US" sz="2800" spc="-18" dirty="0">
                <a:solidFill>
                  <a:srgbClr val="000000"/>
                </a:solidFill>
                <a:latin typeface="TT Rounds Condensed" panose="020B0604020202020204" charset="0"/>
              </a:rPr>
              <a:t>5. VAS IN CUTTING/SEWING/FINISHING/DYEING/SPINNING</a:t>
            </a:r>
          </a:p>
          <a:p>
            <a:pPr algn="l">
              <a:lnSpc>
                <a:spcPts val="3225"/>
              </a:lnSpc>
            </a:pPr>
            <a:endParaRPr lang="en-US" sz="2800" spc="-18" dirty="0">
              <a:solidFill>
                <a:srgbClr val="000000"/>
              </a:solidFill>
              <a:latin typeface="TT Rounds Condensed" panose="020B0604020202020204" charset="0"/>
            </a:endParaRPr>
          </a:p>
          <a:p>
            <a:pPr algn="l">
              <a:lnSpc>
                <a:spcPts val="3225"/>
              </a:lnSpc>
            </a:pPr>
            <a:r>
              <a:rPr lang="en-US" sz="2800" spc="-18" dirty="0">
                <a:solidFill>
                  <a:srgbClr val="000000"/>
                </a:solidFill>
                <a:latin typeface="TT Rounds Condensed" panose="020B0604020202020204" charset="0"/>
              </a:rPr>
              <a:t>6. </a:t>
            </a:r>
            <a:r>
              <a:rPr lang="en-US" sz="2800" spc="-18" dirty="0">
                <a:solidFill>
                  <a:srgbClr val="FF0000"/>
                </a:solidFill>
                <a:latin typeface="TT Rounds Condensed" panose="020B0604020202020204" charset="0"/>
              </a:rPr>
              <a:t>INDUSTRIAL ENGINEERING DRIVEN BY SYSTEMS INSTEAD OF ADHOC TEMPORARY STAFFS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C99F77-E3EA-DC17-FBEB-1C039EF16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24709"/>
            <a:ext cx="1752599" cy="609601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3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4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15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16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9753600" cy="769328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20249" y="1150772"/>
            <a:ext cx="9513101" cy="5013655"/>
          </a:xfrm>
          <a:custGeom>
            <a:avLst/>
            <a:gdLst/>
            <a:ahLst/>
            <a:cxnLst/>
            <a:rect l="l" t="t" r="r" b="b"/>
            <a:pathLst>
              <a:path w="9513101" h="5485625">
                <a:moveTo>
                  <a:pt x="0" y="0"/>
                </a:moveTo>
                <a:lnTo>
                  <a:pt x="9513100" y="0"/>
                </a:lnTo>
                <a:lnTo>
                  <a:pt x="9513100" y="5485624"/>
                </a:lnTo>
                <a:lnTo>
                  <a:pt x="0" y="548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" r="-65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47737" y="1455718"/>
            <a:ext cx="1852343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FF"/>
                </a:solidFill>
                <a:latin typeface="TT Rounds Condensed Bold"/>
              </a:rPr>
              <a:t>COSTING &amp;</a:t>
            </a:r>
          </a:p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FF"/>
                </a:solidFill>
                <a:latin typeface="TT Rounds Condensed Bold"/>
              </a:rPr>
              <a:t> QUOTE TO </a:t>
            </a:r>
          </a:p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FF"/>
                </a:solidFill>
                <a:latin typeface="TT Rounds Condensed Bold"/>
              </a:rPr>
              <a:t>CLIENTS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8221" y="2397951"/>
            <a:ext cx="1910822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00"/>
                </a:solidFill>
                <a:latin typeface="TT Rounds Condensed Bold"/>
              </a:rPr>
              <a:t>TARGET</a:t>
            </a:r>
          </a:p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00"/>
                </a:solidFill>
                <a:latin typeface="TT Rounds Condensed Bold"/>
              </a:rPr>
              <a:t>FIXING FOR</a:t>
            </a:r>
          </a:p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00"/>
                </a:solidFill>
                <a:latin typeface="TT Rounds Condensed Bold"/>
              </a:rPr>
              <a:t>OPERATORS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87218" y="4645662"/>
            <a:ext cx="2492144" cy="55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200" spc="35" dirty="0">
                <a:solidFill>
                  <a:srgbClr val="FFFFFF"/>
                </a:solidFill>
                <a:latin typeface="TT Rounds Condensed Bold"/>
              </a:rPr>
              <a:t>SAM /SMV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0889" y="4594073"/>
            <a:ext cx="1876213" cy="118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PLANNING </a:t>
            </a:r>
          </a:p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FOR </a:t>
            </a:r>
          </a:p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PRODUCTION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13987" y="2220354"/>
            <a:ext cx="1908017" cy="118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FFFF00"/>
                </a:solidFill>
                <a:latin typeface="TT Rounds Condensed Bold"/>
              </a:rPr>
              <a:t>EFFICIENCY</a:t>
            </a:r>
          </a:p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FFFF00"/>
                </a:solidFill>
                <a:latin typeface="TT Rounds Condensed Bold"/>
              </a:rPr>
              <a:t>INCENTIVE</a:t>
            </a:r>
          </a:p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FFFF00"/>
                </a:solidFill>
                <a:latin typeface="TT Rounds Condensed Bold"/>
              </a:rPr>
              <a:t>CALCULATION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04058" y="4478847"/>
            <a:ext cx="1682067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00"/>
                </a:solidFill>
                <a:latin typeface="TT Rounds Condensed Bold"/>
              </a:rPr>
              <a:t>ONTIME</a:t>
            </a:r>
          </a:p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00"/>
                </a:solidFill>
                <a:latin typeface="TT Rounds Condensed Bold"/>
              </a:rPr>
              <a:t>DELIVERY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909916" y="-18977"/>
            <a:ext cx="7843683" cy="766195"/>
            <a:chOff x="182968" y="-134165"/>
            <a:chExt cx="10458245" cy="922073"/>
          </a:xfrm>
        </p:grpSpPr>
        <p:sp>
          <p:nvSpPr>
            <p:cNvPr id="18" name="Freeform 18"/>
            <p:cNvSpPr/>
            <p:nvPr/>
          </p:nvSpPr>
          <p:spPr>
            <a:xfrm>
              <a:off x="182968" y="-134165"/>
              <a:ext cx="10458245" cy="922073"/>
            </a:xfrm>
            <a:custGeom>
              <a:avLst/>
              <a:gdLst/>
              <a:ahLst/>
              <a:cxnLst/>
              <a:rect l="l" t="t" r="r" b="b"/>
              <a:pathLst>
                <a:path w="10440416" h="787908">
                  <a:moveTo>
                    <a:pt x="0" y="0"/>
                  </a:moveTo>
                  <a:lnTo>
                    <a:pt x="10440416" y="0"/>
                  </a:lnTo>
                  <a:lnTo>
                    <a:pt x="10440416" y="787908"/>
                  </a:lnTo>
                  <a:lnTo>
                    <a:pt x="0" y="787908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392724" y="-41644"/>
              <a:ext cx="9997753" cy="82955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840"/>
                </a:lnSpc>
              </a:pPr>
              <a:r>
                <a:rPr lang="en-US" sz="2800" spc="29" dirty="0">
                  <a:solidFill>
                    <a:srgbClr val="000000"/>
                  </a:solidFill>
                  <a:latin typeface="TT Rounds Condensed Bold"/>
                </a:rPr>
                <a:t>USES OF SAM/SMV IN GARMENT INDUSTRY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FAEFA04-226D-6C48-1F5C-7ED16D7DC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7" y="57903"/>
            <a:ext cx="1752599" cy="609601"/>
          </a:xfrm>
          <a:prstGeom prst="rect">
            <a:avLst/>
          </a:prstGeom>
        </p:spPr>
      </p:pic>
      <p:grpSp>
        <p:nvGrpSpPr>
          <p:cNvPr id="21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22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3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4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25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752451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914097" y="-46100"/>
            <a:ext cx="7839503" cy="798544"/>
            <a:chOff x="0" y="-74299"/>
            <a:chExt cx="9231630" cy="12561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231630" cy="1181862"/>
            </a:xfrm>
            <a:custGeom>
              <a:avLst/>
              <a:gdLst/>
              <a:ahLst/>
              <a:cxnLst/>
              <a:rect l="l" t="t" r="r" b="b"/>
              <a:pathLst>
                <a:path w="9231630" h="1181862">
                  <a:moveTo>
                    <a:pt x="0" y="0"/>
                  </a:moveTo>
                  <a:lnTo>
                    <a:pt x="9231630" y="0"/>
                  </a:lnTo>
                  <a:lnTo>
                    <a:pt x="9231630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4299"/>
              <a:ext cx="9231578" cy="107614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071"/>
                </a:lnSpc>
              </a:pPr>
              <a:r>
                <a:rPr lang="en-US" sz="2400" spc="23" dirty="0">
                  <a:solidFill>
                    <a:srgbClr val="000000"/>
                  </a:solidFill>
                  <a:latin typeface="TT Rounds Condensed Bold"/>
                </a:rPr>
                <a:t>EXISTING METHODS OF TIME STUDY ARE NOT DOCUMENTED &amp;  NOT PROVABLE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1708773"/>
            <a:ext cx="9753600" cy="4502103"/>
          </a:xfrm>
          <a:custGeom>
            <a:avLst/>
            <a:gdLst/>
            <a:ahLst/>
            <a:cxnLst/>
            <a:rect l="l" t="t" r="r" b="b"/>
            <a:pathLst>
              <a:path w="9753600" h="4502103">
                <a:moveTo>
                  <a:pt x="0" y="0"/>
                </a:moveTo>
                <a:lnTo>
                  <a:pt x="9753600" y="0"/>
                </a:lnTo>
                <a:lnTo>
                  <a:pt x="9753600" y="4502104"/>
                </a:lnTo>
                <a:lnTo>
                  <a:pt x="0" y="4502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" r="-23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554065" y="970858"/>
            <a:ext cx="576783" cy="643199"/>
            <a:chOff x="0" y="0"/>
            <a:chExt cx="769044" cy="857599"/>
          </a:xfrm>
        </p:grpSpPr>
        <p:sp>
          <p:nvSpPr>
            <p:cNvPr id="15" name="Freeform 15"/>
            <p:cNvSpPr/>
            <p:nvPr/>
          </p:nvSpPr>
          <p:spPr>
            <a:xfrm>
              <a:off x="9017" y="9017"/>
              <a:ext cx="750951" cy="839597"/>
            </a:xfrm>
            <a:custGeom>
              <a:avLst/>
              <a:gdLst/>
              <a:ahLst/>
              <a:cxnLst/>
              <a:rect l="l" t="t" r="r" b="b"/>
              <a:pathLst>
                <a:path w="750951" h="839597">
                  <a:moveTo>
                    <a:pt x="0" y="463169"/>
                  </a:moveTo>
                  <a:lnTo>
                    <a:pt x="187706" y="463169"/>
                  </a:lnTo>
                  <a:lnTo>
                    <a:pt x="187706" y="0"/>
                  </a:lnTo>
                  <a:lnTo>
                    <a:pt x="563245" y="0"/>
                  </a:lnTo>
                  <a:lnTo>
                    <a:pt x="563245" y="463169"/>
                  </a:lnTo>
                  <a:lnTo>
                    <a:pt x="750951" y="463169"/>
                  </a:lnTo>
                  <a:lnTo>
                    <a:pt x="375539" y="839597"/>
                  </a:lnTo>
                  <a:close/>
                </a:path>
              </a:pathLst>
            </a:custGeom>
            <a:solidFill>
              <a:srgbClr val="0D0D0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-635" y="0"/>
              <a:ext cx="770382" cy="857631"/>
            </a:xfrm>
            <a:custGeom>
              <a:avLst/>
              <a:gdLst/>
              <a:ahLst/>
              <a:cxnLst/>
              <a:rect l="l" t="t" r="r" b="b"/>
              <a:pathLst>
                <a:path w="770382" h="857631">
                  <a:moveTo>
                    <a:pt x="9652" y="463169"/>
                  </a:moveTo>
                  <a:lnTo>
                    <a:pt x="197358" y="463169"/>
                  </a:lnTo>
                  <a:lnTo>
                    <a:pt x="197358" y="472186"/>
                  </a:lnTo>
                  <a:lnTo>
                    <a:pt x="188341" y="472186"/>
                  </a:lnTo>
                  <a:lnTo>
                    <a:pt x="188341" y="9017"/>
                  </a:lnTo>
                  <a:cubicBezTo>
                    <a:pt x="188341" y="4064"/>
                    <a:pt x="192405" y="0"/>
                    <a:pt x="197358" y="0"/>
                  </a:cubicBezTo>
                  <a:lnTo>
                    <a:pt x="572897" y="0"/>
                  </a:lnTo>
                  <a:cubicBezTo>
                    <a:pt x="577850" y="0"/>
                    <a:pt x="581914" y="4064"/>
                    <a:pt x="581914" y="9017"/>
                  </a:cubicBezTo>
                  <a:lnTo>
                    <a:pt x="581914" y="472186"/>
                  </a:lnTo>
                  <a:lnTo>
                    <a:pt x="572897" y="472186"/>
                  </a:lnTo>
                  <a:lnTo>
                    <a:pt x="572897" y="463169"/>
                  </a:lnTo>
                  <a:lnTo>
                    <a:pt x="760603" y="463169"/>
                  </a:lnTo>
                  <a:cubicBezTo>
                    <a:pt x="764286" y="463169"/>
                    <a:pt x="767588" y="465328"/>
                    <a:pt x="768985" y="468757"/>
                  </a:cubicBezTo>
                  <a:cubicBezTo>
                    <a:pt x="770382" y="472186"/>
                    <a:pt x="769620" y="475996"/>
                    <a:pt x="767080" y="478536"/>
                  </a:cubicBezTo>
                  <a:lnTo>
                    <a:pt x="391541" y="854964"/>
                  </a:lnTo>
                  <a:cubicBezTo>
                    <a:pt x="389890" y="856615"/>
                    <a:pt x="387604" y="857631"/>
                    <a:pt x="385191" y="857631"/>
                  </a:cubicBezTo>
                  <a:cubicBezTo>
                    <a:pt x="382778" y="857631"/>
                    <a:pt x="380492" y="856615"/>
                    <a:pt x="378841" y="854964"/>
                  </a:cubicBezTo>
                  <a:lnTo>
                    <a:pt x="3302" y="478536"/>
                  </a:lnTo>
                  <a:cubicBezTo>
                    <a:pt x="762" y="475996"/>
                    <a:pt x="0" y="472059"/>
                    <a:pt x="1397" y="468757"/>
                  </a:cubicBezTo>
                  <a:cubicBezTo>
                    <a:pt x="2794" y="465455"/>
                    <a:pt x="6096" y="463169"/>
                    <a:pt x="9779" y="463169"/>
                  </a:cubicBezTo>
                  <a:moveTo>
                    <a:pt x="9779" y="481203"/>
                  </a:moveTo>
                  <a:lnTo>
                    <a:pt x="9779" y="472186"/>
                  </a:lnTo>
                  <a:lnTo>
                    <a:pt x="16129" y="465836"/>
                  </a:lnTo>
                  <a:lnTo>
                    <a:pt x="391541" y="842137"/>
                  </a:lnTo>
                  <a:lnTo>
                    <a:pt x="385191" y="848487"/>
                  </a:lnTo>
                  <a:lnTo>
                    <a:pt x="378841" y="842137"/>
                  </a:lnTo>
                  <a:lnTo>
                    <a:pt x="754253" y="465709"/>
                  </a:lnTo>
                  <a:lnTo>
                    <a:pt x="760603" y="472059"/>
                  </a:lnTo>
                  <a:lnTo>
                    <a:pt x="760603" y="481076"/>
                  </a:lnTo>
                  <a:lnTo>
                    <a:pt x="572897" y="481076"/>
                  </a:lnTo>
                  <a:cubicBezTo>
                    <a:pt x="567944" y="481076"/>
                    <a:pt x="563880" y="477012"/>
                    <a:pt x="563880" y="472059"/>
                  </a:cubicBezTo>
                  <a:lnTo>
                    <a:pt x="563880" y="9017"/>
                  </a:lnTo>
                  <a:lnTo>
                    <a:pt x="572897" y="9017"/>
                  </a:lnTo>
                  <a:lnTo>
                    <a:pt x="572897" y="18034"/>
                  </a:lnTo>
                  <a:lnTo>
                    <a:pt x="197358" y="18034"/>
                  </a:lnTo>
                  <a:lnTo>
                    <a:pt x="197358" y="9017"/>
                  </a:lnTo>
                  <a:lnTo>
                    <a:pt x="206375" y="9017"/>
                  </a:lnTo>
                  <a:lnTo>
                    <a:pt x="206375" y="472186"/>
                  </a:lnTo>
                  <a:cubicBezTo>
                    <a:pt x="206375" y="477139"/>
                    <a:pt x="202311" y="481203"/>
                    <a:pt x="197358" y="481203"/>
                  </a:cubicBezTo>
                  <a:lnTo>
                    <a:pt x="9652" y="481203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8005" y="3048000"/>
            <a:ext cx="2042589" cy="276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PRE-DETERMINED INTERNATIONAL VALUES FOR EACH ELEMENT IS IDENTIFIED  AND ADDED </a:t>
            </a:r>
            <a:r>
              <a:rPr lang="en-US" sz="2559" spc="23" dirty="0">
                <a:solidFill>
                  <a:srgbClr val="000000"/>
                </a:solidFill>
                <a:latin typeface="TT Rounds Condensed Bold"/>
              </a:rPr>
              <a:t>        </a:t>
            </a:r>
          </a:p>
          <a:p>
            <a:pPr algn="ctr">
              <a:lnSpc>
                <a:spcPts val="3071"/>
              </a:lnSpc>
            </a:pPr>
            <a:endParaRPr lang="en-US" sz="2559" spc="23" dirty="0">
              <a:solidFill>
                <a:srgbClr val="000000"/>
              </a:solidFill>
              <a:latin typeface="TT Rounds Condense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86237" y="3073293"/>
            <a:ext cx="2042589" cy="236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VALUES ARE DETERMINED BASED ON PAST EXPERIENCE</a:t>
            </a:r>
          </a:p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 / HISTORICAL DATA</a:t>
            </a:r>
            <a:r>
              <a:rPr lang="en-US" sz="2559" spc="23" dirty="0">
                <a:solidFill>
                  <a:srgbClr val="000000"/>
                </a:solidFill>
                <a:latin typeface="TT Rounds Condensed Bold"/>
              </a:rPr>
              <a:t>   </a:t>
            </a:r>
          </a:p>
          <a:p>
            <a:pPr algn="ctr">
              <a:lnSpc>
                <a:spcPts val="3071"/>
              </a:lnSpc>
            </a:pPr>
            <a:endParaRPr lang="en-US" sz="2559" spc="23" dirty="0">
              <a:solidFill>
                <a:srgbClr val="000000"/>
              </a:solidFill>
              <a:latin typeface="TT Rounds Condense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63331" y="3088754"/>
            <a:ext cx="2042589" cy="236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VALUES ARE DETERMINED BASED ON OVERALL FACTORY EFFICIENCY  </a:t>
            </a:r>
          </a:p>
          <a:p>
            <a:pPr algn="ctr">
              <a:lnSpc>
                <a:spcPts val="3071"/>
              </a:lnSpc>
            </a:pPr>
            <a:endParaRPr lang="en-US" sz="2559" spc="23" dirty="0">
              <a:solidFill>
                <a:srgbClr val="000000"/>
              </a:solidFill>
              <a:latin typeface="TT Rounds Condense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623006" y="3043084"/>
            <a:ext cx="2042589" cy="236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MANY NUMBER OF WORK CYCLES TO BE TIMED TO OBTAIN RELIABLE AVG. </a:t>
            </a:r>
            <a:r>
              <a:rPr lang="en-US" sz="2559" spc="23" dirty="0">
                <a:solidFill>
                  <a:srgbClr val="000000"/>
                </a:solidFill>
                <a:latin typeface="TT Rounds Condensed Bold"/>
              </a:rPr>
              <a:t>       </a:t>
            </a:r>
          </a:p>
          <a:p>
            <a:pPr algn="ctr">
              <a:lnSpc>
                <a:spcPts val="3071"/>
              </a:lnSpc>
            </a:pPr>
            <a:endParaRPr lang="en-US" sz="2559" spc="23" dirty="0">
              <a:solidFill>
                <a:srgbClr val="000000"/>
              </a:solidFill>
              <a:latin typeface="TT Rounds Condensed Bold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FA84F88-E72F-5E40-1F7E-463EE69A2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" y="107978"/>
            <a:ext cx="1752599" cy="609601"/>
          </a:xfrm>
          <a:prstGeom prst="rect">
            <a:avLst/>
          </a:prstGeom>
        </p:spPr>
      </p:pic>
      <p:grpSp>
        <p:nvGrpSpPr>
          <p:cNvPr id="22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23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4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5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9753600" cy="851010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210889" y="924535"/>
            <a:ext cx="9245878" cy="5787833"/>
          </a:xfrm>
          <a:custGeom>
            <a:avLst/>
            <a:gdLst/>
            <a:ahLst/>
            <a:cxnLst/>
            <a:rect l="l" t="t" r="r" b="b"/>
            <a:pathLst>
              <a:path w="9245878" h="5745271">
                <a:moveTo>
                  <a:pt x="0" y="0"/>
                </a:moveTo>
                <a:lnTo>
                  <a:pt x="9245879" y="0"/>
                </a:lnTo>
                <a:lnTo>
                  <a:pt x="9245879" y="5745271"/>
                </a:lnTo>
                <a:lnTo>
                  <a:pt x="0" y="57452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163" b="-14163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833348" y="19820"/>
            <a:ext cx="7920252" cy="808631"/>
            <a:chOff x="0" y="0"/>
            <a:chExt cx="9706737" cy="12256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706737" cy="1225677"/>
            </a:xfrm>
            <a:custGeom>
              <a:avLst/>
              <a:gdLst/>
              <a:ahLst/>
              <a:cxnLst/>
              <a:rect l="l" t="t" r="r" b="b"/>
              <a:pathLst>
                <a:path w="9706737" h="1225677">
                  <a:moveTo>
                    <a:pt x="0" y="0"/>
                  </a:moveTo>
                  <a:lnTo>
                    <a:pt x="9706737" y="0"/>
                  </a:lnTo>
                  <a:lnTo>
                    <a:pt x="9706737" y="1225677"/>
                  </a:lnTo>
                  <a:lnTo>
                    <a:pt x="0" y="1225677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403418" y="1"/>
              <a:ext cx="8899899" cy="117500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19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Times New Roman Bold"/>
                </a:rPr>
                <a:t>EFFECTS OF WRONG TARGET</a:t>
              </a:r>
            </a:p>
            <a:p>
              <a:pPr algn="ctr">
                <a:lnSpc>
                  <a:spcPts val="319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Times New Roman Bold"/>
                </a:rPr>
                <a:t> SETTING SMV / SAM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25645" y="982179"/>
            <a:ext cx="7645308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HIGHER SMV/SAM  LEADS TO HIGHER COSTING AND  AT TIMES MAY LOSE THE ORDER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24000" y="2057406"/>
            <a:ext cx="7645307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WITH HIGH SMV/SAM DIFFICULT TO GET ORDER AND WITH LOW SMV/SAM, COMPANY LOSES ORDER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5645" y="3597103"/>
            <a:ext cx="769374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23" dirty="0">
                <a:solidFill>
                  <a:srgbClr val="FFFFFF"/>
                </a:solidFill>
                <a:latin typeface="TT Rounds Condensed Bold"/>
              </a:rPr>
              <a:t>BIG VARIANCE BETWEEN THE PLAN AND PRODUCTION, LOWER EFFICENCY AND MORE FIREFIGHTING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6485" y="5006973"/>
            <a:ext cx="7557906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23" dirty="0">
                <a:solidFill>
                  <a:srgbClr val="FFFFFF"/>
                </a:solidFill>
                <a:latin typeface="TT Rounds Condensed Bold"/>
              </a:rPr>
              <a:t>NO PROPER DOCUMENTATION TO EXPLAIN THE OPERATORS/MANAGERS  ABOUT ACHIEVING TARGETS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6871" y="6188686"/>
            <a:ext cx="7645308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FF"/>
                </a:solidFill>
                <a:latin typeface="TT Rounds Condensed Bold"/>
              </a:rPr>
              <a:t>WORKFORCE LOSES MORALE AND DO NOT TAKE THE TARGET SERIOUSLY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ACA82AB-FE5D-8EE4-D472-7512190D2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" y="107978"/>
            <a:ext cx="1752599" cy="609601"/>
          </a:xfrm>
          <a:prstGeom prst="rect">
            <a:avLst/>
          </a:prstGeom>
        </p:spPr>
      </p:pic>
      <p:grpSp>
        <p:nvGrpSpPr>
          <p:cNvPr id="20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21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2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3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24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9753600" cy="889182"/>
            <a:chOff x="0" y="0"/>
            <a:chExt cx="13004800" cy="12126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212596"/>
            </a:xfrm>
            <a:custGeom>
              <a:avLst/>
              <a:gdLst/>
              <a:ahLst/>
              <a:cxnLst/>
              <a:rect l="l" t="t" r="r" b="b"/>
              <a:pathLst>
                <a:path w="13004800" h="1212596">
                  <a:moveTo>
                    <a:pt x="0" y="0"/>
                  </a:moveTo>
                  <a:lnTo>
                    <a:pt x="13004800" y="0"/>
                  </a:lnTo>
                  <a:lnTo>
                    <a:pt x="13004800" y="1212596"/>
                  </a:lnTo>
                  <a:lnTo>
                    <a:pt x="0" y="1212596"/>
                  </a:lnTo>
                  <a:close/>
                </a:path>
              </a:pathLst>
            </a:custGeom>
            <a:solidFill>
              <a:srgbClr val="2E75B6"/>
            </a:solidFill>
          </p:spPr>
        </p:sp>
      </p:grpSp>
      <p:sp>
        <p:nvSpPr>
          <p:cNvPr id="10" name="Freeform 10"/>
          <p:cNvSpPr/>
          <p:nvPr/>
        </p:nvSpPr>
        <p:spPr>
          <a:xfrm rot="-10800000">
            <a:off x="127164" y="988721"/>
            <a:ext cx="9265685" cy="5665105"/>
          </a:xfrm>
          <a:custGeom>
            <a:avLst/>
            <a:gdLst/>
            <a:ahLst/>
            <a:cxnLst/>
            <a:rect l="l" t="t" r="r" b="b"/>
            <a:pathLst>
              <a:path w="9265685" h="5665105">
                <a:moveTo>
                  <a:pt x="0" y="0"/>
                </a:moveTo>
                <a:lnTo>
                  <a:pt x="9265685" y="0"/>
                </a:lnTo>
                <a:lnTo>
                  <a:pt x="9265685" y="5665105"/>
                </a:lnTo>
                <a:lnTo>
                  <a:pt x="0" y="5665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8" b="-23028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822462" y="8822"/>
            <a:ext cx="7931139" cy="844911"/>
            <a:chOff x="-14427" y="-9639"/>
            <a:chExt cx="10509849" cy="1126548"/>
          </a:xfrm>
        </p:grpSpPr>
        <p:sp>
          <p:nvSpPr>
            <p:cNvPr id="12" name="Freeform 12"/>
            <p:cNvSpPr/>
            <p:nvPr/>
          </p:nvSpPr>
          <p:spPr>
            <a:xfrm>
              <a:off x="16" y="-9639"/>
              <a:ext cx="10495406" cy="1126548"/>
            </a:xfrm>
            <a:custGeom>
              <a:avLst/>
              <a:gdLst/>
              <a:ahLst/>
              <a:cxnLst/>
              <a:rect l="l" t="t" r="r" b="b"/>
              <a:pathLst>
                <a:path w="10495407" h="1050544">
                  <a:moveTo>
                    <a:pt x="0" y="0"/>
                  </a:moveTo>
                  <a:lnTo>
                    <a:pt x="10495407" y="0"/>
                  </a:lnTo>
                  <a:lnTo>
                    <a:pt x="10495407" y="1050544"/>
                  </a:lnTo>
                  <a:lnTo>
                    <a:pt x="0" y="1050544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-14427" y="44201"/>
              <a:ext cx="10495421" cy="90742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2688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 Bold"/>
                </a:rPr>
                <a:t>WRONG SMV/SAM &amp; FUNDAMENTAL CAUSES OF</a:t>
              </a:r>
            </a:p>
            <a:p>
              <a:pPr algn="ctr">
                <a:lnSpc>
                  <a:spcPts val="2688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 Bold"/>
                </a:rPr>
                <a:t> LOW EFFICIENCY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-96919" y="778969"/>
            <a:ext cx="8783719" cy="525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413" spc="31" dirty="0">
                <a:solidFill>
                  <a:srgbClr val="FFE699"/>
                </a:solidFill>
                <a:latin typeface="TT Rounds Condensed Bold"/>
              </a:rPr>
              <a:t> </a:t>
            </a:r>
            <a:r>
              <a:rPr lang="en-US" spc="31" dirty="0">
                <a:solidFill>
                  <a:srgbClr val="FFE699"/>
                </a:solidFill>
                <a:latin typeface="TT Rounds Condensed Bold"/>
              </a:rPr>
              <a:t>operators struggle to achieve the target, the line balance plan becomes difficult wrong</a:t>
            </a:r>
            <a:endParaRPr lang="en-US" sz="1600" spc="31" dirty="0">
              <a:solidFill>
                <a:srgbClr val="FFE699"/>
              </a:solidFill>
              <a:latin typeface="TT Rounds Condens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981" y="1601262"/>
            <a:ext cx="7989852" cy="108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4"/>
              </a:lnSpc>
            </a:pPr>
            <a:r>
              <a:rPr lang="en-US" spc="22" dirty="0">
                <a:solidFill>
                  <a:srgbClr val="000000"/>
                </a:solidFill>
                <a:latin typeface="TT Rounds Condensed Bold"/>
              </a:rPr>
              <a:t>WRONG SMV/SAM LEADS TO UNACHIEVABLE OR WRONG TARGETS,  SOME OPERATORS FIND IT VERY  EASY</a:t>
            </a:r>
          </a:p>
          <a:p>
            <a:pPr algn="ctr">
              <a:lnSpc>
                <a:spcPts val="2944"/>
              </a:lnSpc>
            </a:pPr>
            <a:r>
              <a:rPr lang="en-US" spc="22" dirty="0">
                <a:solidFill>
                  <a:srgbClr val="000000"/>
                </a:solidFill>
                <a:latin typeface="TT Rounds Condensed Bold"/>
              </a:rPr>
              <a:t> AND SOME VERY DIFFICULT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4540" y="3343675"/>
            <a:ext cx="7853586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FFFF00"/>
                </a:solidFill>
                <a:latin typeface="TT Rounds Condensed Bold"/>
              </a:rPr>
              <a:t>WHEN PRODUCTION IS NOT AS PER PLAN, THER IS NO EFFECTIVE INTERVENTION METHODS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0583" y="4998680"/>
            <a:ext cx="7613084" cy="77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pc="23" dirty="0">
                <a:solidFill>
                  <a:srgbClr val="000000"/>
                </a:solidFill>
                <a:latin typeface="TT Rounds Condensed Bold"/>
              </a:rPr>
              <a:t>TARGETS BECOME TOUGH TO ACHIEVE AND PLANNING BECOMES PROBLEM  WRONG COSTING LEADS TO LOSSES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4666" y="6287296"/>
            <a:ext cx="7733335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pc="27" dirty="0">
                <a:solidFill>
                  <a:srgbClr val="000000"/>
                </a:solidFill>
                <a:latin typeface="TT Rounds Condensed Bold"/>
              </a:rPr>
              <a:t>ABSENTEEISM  AND LABOUR TURNOVER BECOMES HIGH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D092ED6-3F20-AEDA-D711-45EB8E776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" y="107978"/>
            <a:ext cx="1752599" cy="609601"/>
          </a:xfrm>
          <a:prstGeom prst="rect">
            <a:avLst/>
          </a:prstGeom>
        </p:spPr>
      </p:pic>
      <p:grpSp>
        <p:nvGrpSpPr>
          <p:cNvPr id="20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21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2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3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</p:sp>
      <p:sp>
        <p:nvSpPr>
          <p:cNvPr id="24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664" y="1108958"/>
            <a:ext cx="9331523" cy="5493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VERY IMPORTANT TO ANALYSE VARIANCE BETWEEN TARGETS AND ACTUALS   AND RESET  SAM/SMV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SOME COMPANIES THINK THE SAM/SMV IS HOLY AND DON’T CHANGE IT FOR DECADES.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GSD / MTM/PRO SMV/EASY SMV  ARE ALL ESTIMATES  OF  INTERNATIONAL STANDARD; BUT AT SOME POINT YOU HAVE TO PLAN AND PRODUCE ON THE BASIS OF ACTUALS ONLY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ALMOST ALL FACTORIES WORK OUT DIFFERENT SAM/SMV, BECAUSE OF USING WRONG CODES OR BECAUSE OF THE DIFFERENT  SKILL LEVELS OF THE INDUSTRIAL ENGINEER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YOU CAN PLAN ON ESTIMATED  TARGET; BUT ESTIMATES ARE NOT REALITY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YOU NEED TO  ALIGN YOUR ESTIMATE WITH REALITY AT THE EARLIEST POSSIBLE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WHEN YOU PLAN YOUR PRODUCTION ON STANDARD ESTIMATE,   SOME  OPERATORS ARE LOADED WITH MORE WORK AND SOME LESS; LEADING TO DISSATISFACTION LOWER MORALE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GREATER THE DIFFERENCE BETWEEN ESTIMATE AND REALITY ; LOWER IS THE EFFICIENCY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OK TO ESTIMATE WHEN YOU DON’T HAVE THE REAL FIGURES,   BUT WHY USE UNCERTAIN ESTIMATES; WHEN YOU CAN USE THE REALITY</a:t>
            </a:r>
          </a:p>
          <a:p>
            <a:pPr marL="392969" lvl="1" indent="-196484" algn="just">
              <a:buFont typeface="Arial"/>
              <a:buChar char="•"/>
            </a:pPr>
            <a:r>
              <a:rPr lang="en-US" sz="1700" spc="152" dirty="0">
                <a:solidFill>
                  <a:srgbClr val="000000"/>
                </a:solidFill>
                <a:latin typeface="TT Rounds Condensed Bold"/>
              </a:rPr>
              <a:t>TWO TYPES OF ERRORS,  ONE IS THE  CODE  AND SECOND IS THE SKILL OF THE USER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7374" y="-71748"/>
            <a:ext cx="9753600" cy="862787"/>
            <a:chOff x="0" y="0"/>
            <a:chExt cx="3612444" cy="3603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2445" cy="360322"/>
            </a:xfrm>
            <a:custGeom>
              <a:avLst/>
              <a:gdLst/>
              <a:ahLst/>
              <a:cxnLst/>
              <a:rect l="l" t="t" r="r" b="b"/>
              <a:pathLst>
                <a:path w="3612445" h="360322">
                  <a:moveTo>
                    <a:pt x="0" y="0"/>
                  </a:moveTo>
                  <a:lnTo>
                    <a:pt x="3612445" y="0"/>
                  </a:lnTo>
                  <a:lnTo>
                    <a:pt x="3612445" y="360322"/>
                  </a:lnTo>
                  <a:lnTo>
                    <a:pt x="0" y="360322"/>
                  </a:lnTo>
                  <a:close/>
                </a:path>
              </a:pathLst>
            </a:custGeom>
            <a:solidFill>
              <a:srgbClr val="2E75B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612444" cy="360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78299" y="-89518"/>
            <a:ext cx="7875301" cy="880557"/>
            <a:chOff x="0" y="0"/>
            <a:chExt cx="2747490" cy="2787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7490" cy="278780"/>
            </a:xfrm>
            <a:custGeom>
              <a:avLst/>
              <a:gdLst/>
              <a:ahLst/>
              <a:cxnLst/>
              <a:rect l="l" t="t" r="r" b="b"/>
              <a:pathLst>
                <a:path w="2747490" h="278780">
                  <a:moveTo>
                    <a:pt x="0" y="0"/>
                  </a:moveTo>
                  <a:lnTo>
                    <a:pt x="2747490" y="0"/>
                  </a:lnTo>
                  <a:lnTo>
                    <a:pt x="2747490" y="278780"/>
                  </a:lnTo>
                  <a:lnTo>
                    <a:pt x="0" y="278780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747490" cy="278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19369" y="21598"/>
            <a:ext cx="677569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3"/>
              </a:lnSpc>
            </a:pPr>
            <a:r>
              <a:rPr lang="en-US" sz="2800" spc="-17" dirty="0">
                <a:solidFill>
                  <a:srgbClr val="000000"/>
                </a:solidFill>
                <a:latin typeface="TT Rounds Condensed Bold"/>
              </a:rPr>
              <a:t>WHY DO YOU NEED TO AUDIT /RESET YOUR SMV/SAM ????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0794239-9C33-EE30-60F3-1F1E08A38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" y="107978"/>
            <a:ext cx="1752599" cy="609601"/>
          </a:xfrm>
          <a:prstGeom prst="rect">
            <a:avLst/>
          </a:prstGeom>
        </p:spPr>
      </p:pic>
      <p:grpSp>
        <p:nvGrpSpPr>
          <p:cNvPr id="18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19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0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1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22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737" y="1626039"/>
            <a:ext cx="8924125" cy="4842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7002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20" dirty="0">
                <a:solidFill>
                  <a:srgbClr val="000000"/>
                </a:solidFill>
                <a:latin typeface="TT Rounds Condensed Bold"/>
              </a:rPr>
              <a:t>INTERNATIONAL STANDARDS ARE IN ITSELF NOT ABSOLUTE BUT A STANDARD ONLY</a:t>
            </a:r>
          </a:p>
          <a:p>
            <a:pPr marL="427002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20" dirty="0">
                <a:solidFill>
                  <a:srgbClr val="000000"/>
                </a:solidFill>
                <a:latin typeface="TT Rounds Condensed Bold"/>
              </a:rPr>
              <a:t>VARIATION 1:   IS THE CALCULATIONS OF ELEMENTS AND SEQUENCE MISTAKE, OF THE SKILLED ENGINEER TO CALCULATE THE CODES AND ARRIVE AT SMV</a:t>
            </a:r>
          </a:p>
          <a:p>
            <a:pPr marL="427002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20" dirty="0">
                <a:solidFill>
                  <a:srgbClr val="000000"/>
                </a:solidFill>
                <a:latin typeface="TT Rounds Condensed Bold"/>
              </a:rPr>
              <a:t>VARIATON 2: DIFFERENT FACTORIES USE DIFFERENT MACHINES, LEADING TO VARIATONS</a:t>
            </a:r>
          </a:p>
          <a:p>
            <a:pPr marL="427002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20" dirty="0">
                <a:solidFill>
                  <a:srgbClr val="000000"/>
                </a:solidFill>
                <a:latin typeface="TT Rounds Condensed Bold"/>
              </a:rPr>
              <a:t>VARIATION 3:  SKILL LEVEL OF OPERATORS</a:t>
            </a:r>
          </a:p>
          <a:p>
            <a:pPr marL="427002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20" dirty="0">
                <a:solidFill>
                  <a:srgbClr val="000000"/>
                </a:solidFill>
                <a:latin typeface="TT Rounds Condensed Bold"/>
              </a:rPr>
              <a:t>VARIATION4:  METHOD CHANGE OF INDIVIDUAL OPERATORS</a:t>
            </a:r>
          </a:p>
          <a:p>
            <a:pPr marL="427002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19" dirty="0">
                <a:solidFill>
                  <a:srgbClr val="000000"/>
                </a:solidFill>
                <a:latin typeface="TT Rounds Condensed Bold"/>
              </a:rPr>
              <a:t>VARIATION 5:  LOCAL VARIATIONS ON THE DATE OF PRODUCTIO</a:t>
            </a:r>
          </a:p>
          <a:p>
            <a:pPr marL="427002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20" dirty="0">
                <a:solidFill>
                  <a:srgbClr val="000000"/>
                </a:solidFill>
                <a:latin typeface="TT Rounds Condensed Bold"/>
              </a:rPr>
              <a:t>ACTUAL PRODUCTION</a:t>
            </a:r>
          </a:p>
          <a:p>
            <a:pPr marL="427002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pc="20" dirty="0">
                <a:solidFill>
                  <a:srgbClr val="000000"/>
                </a:solidFill>
                <a:latin typeface="TT Rounds Condensed Bold"/>
              </a:rPr>
              <a:t>NOW COMPANIES IF THE TARGET IS 100 AND PRODUCTION IS 60;  CALCULATE THE EFFICIENCY AT 60%;  WHICH ITSELF LEADS TO WRONG CONCLUSIONS</a:t>
            </a:r>
          </a:p>
          <a:p>
            <a:pPr marL="282505" lvl="1" indent="-141253" algn="l">
              <a:lnSpc>
                <a:spcPts val="2085"/>
              </a:lnSpc>
            </a:pPr>
            <a:endParaRPr lang="en-US" sz="2195" spc="20" dirty="0">
              <a:solidFill>
                <a:srgbClr val="000000"/>
              </a:solidFill>
              <a:latin typeface="TT Rounds Condensed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753600" cy="848105"/>
            <a:chOff x="0" y="0"/>
            <a:chExt cx="3612444" cy="4464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2445" cy="446435"/>
            </a:xfrm>
            <a:custGeom>
              <a:avLst/>
              <a:gdLst/>
              <a:ahLst/>
              <a:cxnLst/>
              <a:rect l="l" t="t" r="r" b="b"/>
              <a:pathLst>
                <a:path w="3612445" h="446435">
                  <a:moveTo>
                    <a:pt x="0" y="0"/>
                  </a:moveTo>
                  <a:lnTo>
                    <a:pt x="3612445" y="0"/>
                  </a:lnTo>
                  <a:lnTo>
                    <a:pt x="3612445" y="446435"/>
                  </a:lnTo>
                  <a:lnTo>
                    <a:pt x="0" y="446435"/>
                  </a:lnTo>
                  <a:close/>
                </a:path>
              </a:pathLst>
            </a:custGeom>
            <a:solidFill>
              <a:srgbClr val="2E75B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612444" cy="446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97331" y="7242"/>
            <a:ext cx="7756269" cy="790529"/>
            <a:chOff x="0" y="0"/>
            <a:chExt cx="2845446" cy="3575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5446" cy="357527"/>
            </a:xfrm>
            <a:custGeom>
              <a:avLst/>
              <a:gdLst/>
              <a:ahLst/>
              <a:cxnLst/>
              <a:rect l="l" t="t" r="r" b="b"/>
              <a:pathLst>
                <a:path w="2845446" h="357527">
                  <a:moveTo>
                    <a:pt x="0" y="0"/>
                  </a:moveTo>
                  <a:lnTo>
                    <a:pt x="2845446" y="0"/>
                  </a:lnTo>
                  <a:lnTo>
                    <a:pt x="2845446" y="357527"/>
                  </a:lnTo>
                  <a:lnTo>
                    <a:pt x="0" y="357527"/>
                  </a:lnTo>
                  <a:close/>
                </a:path>
              </a:pathLst>
            </a:custGeom>
            <a:solidFill>
              <a:srgbClr val="FFFF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845446" cy="357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23765" y="39331"/>
            <a:ext cx="766998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23"/>
              </a:lnSpc>
            </a:pPr>
            <a:r>
              <a:rPr lang="en-US" sz="2400" spc="-17" dirty="0">
                <a:solidFill>
                  <a:srgbClr val="000000"/>
                </a:solidFill>
                <a:latin typeface="TT Rounds Condensed Bold"/>
              </a:rPr>
              <a:t>WHY USING SMV/SAM STANDARDS WORKS FOR COSTING , BUT NOT FOR PRODUCION/PLANNING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0559" y="1111747"/>
            <a:ext cx="8924125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211" lvl="1" indent="-186605" algn="l">
              <a:lnSpc>
                <a:spcPts val="2755"/>
              </a:lnSpc>
            </a:pPr>
            <a:r>
              <a:rPr lang="en-US" sz="2800" spc="27" dirty="0">
                <a:solidFill>
                  <a:srgbClr val="1F4E79"/>
                </a:solidFill>
                <a:latin typeface="TT Rounds Condensed Bold"/>
              </a:rPr>
              <a:t>HOW VARIATIONS EFFECT THE FINAL OUTPUT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B883128-6A18-345C-1704-3E69798EA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" y="107978"/>
            <a:ext cx="1752599" cy="609601"/>
          </a:xfrm>
          <a:prstGeom prst="rect">
            <a:avLst/>
          </a:prstGeom>
        </p:spPr>
      </p:pic>
      <p:grpSp>
        <p:nvGrpSpPr>
          <p:cNvPr id="18" name="Group 4"/>
          <p:cNvGrpSpPr/>
          <p:nvPr/>
        </p:nvGrpSpPr>
        <p:grpSpPr>
          <a:xfrm>
            <a:off x="0" y="6732545"/>
            <a:ext cx="9753600" cy="582656"/>
            <a:chOff x="0" y="0"/>
            <a:chExt cx="13004800" cy="738111"/>
          </a:xfrm>
        </p:grpSpPr>
        <p:sp>
          <p:nvSpPr>
            <p:cNvPr id="20" name="Freeform 5"/>
            <p:cNvSpPr/>
            <p:nvPr/>
          </p:nvSpPr>
          <p:spPr>
            <a:xfrm>
              <a:off x="0" y="0"/>
              <a:ext cx="13004800" cy="738124"/>
            </a:xfrm>
            <a:custGeom>
              <a:avLst/>
              <a:gdLst/>
              <a:ahLst/>
              <a:cxnLst/>
              <a:rect l="l" t="t" r="r" b="b"/>
              <a:pathLst>
                <a:path w="13004800" h="738124">
                  <a:moveTo>
                    <a:pt x="0" y="0"/>
                  </a:moveTo>
                  <a:lnTo>
                    <a:pt x="13004800" y="0"/>
                  </a:lnTo>
                  <a:lnTo>
                    <a:pt x="13004800" y="738124"/>
                  </a:lnTo>
                  <a:lnTo>
                    <a:pt x="0" y="73812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1" name="TextBox 6"/>
          <p:cNvSpPr txBox="1"/>
          <p:nvPr/>
        </p:nvSpPr>
        <p:spPr>
          <a:xfrm>
            <a:off x="731221" y="6793680"/>
            <a:ext cx="559771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r>
              <a:rPr lang="en-US" sz="2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VAS – Visual Analysis Systema</a:t>
            </a:r>
          </a:p>
        </p:txBody>
      </p:sp>
      <p:sp>
        <p:nvSpPr>
          <p:cNvPr id="22" name="Freeform 7"/>
          <p:cNvSpPr/>
          <p:nvPr/>
        </p:nvSpPr>
        <p:spPr>
          <a:xfrm>
            <a:off x="210889" y="6732546"/>
            <a:ext cx="677020" cy="574032"/>
          </a:xfrm>
          <a:custGeom>
            <a:avLst/>
            <a:gdLst/>
            <a:ahLst/>
            <a:cxnLst/>
            <a:rect l="l" t="t" r="r" b="b"/>
            <a:pathLst>
              <a:path w="540402" h="527423">
                <a:moveTo>
                  <a:pt x="0" y="0"/>
                </a:moveTo>
                <a:lnTo>
                  <a:pt x="540402" y="0"/>
                </a:lnTo>
                <a:lnTo>
                  <a:pt x="540402" y="527423"/>
                </a:lnTo>
                <a:lnTo>
                  <a:pt x="0" y="527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" b="-39"/>
            </a:stretch>
          </a:blipFill>
        </p:spPr>
      </p:sp>
      <p:sp>
        <p:nvSpPr>
          <p:cNvPr id="23" name="TextBox 8"/>
          <p:cNvSpPr txBox="1"/>
          <p:nvPr/>
        </p:nvSpPr>
        <p:spPr>
          <a:xfrm>
            <a:off x="6301318" y="6874453"/>
            <a:ext cx="3407331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28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www</a:t>
            </a:r>
            <a:r>
              <a:rPr lang="en-US" sz="2400" b="1" spc="1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Rounds Condensed Bold"/>
              </a:rPr>
              <a:t>.igaitconsulting.com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1571</Words>
  <Application>Microsoft Office PowerPoint</Application>
  <PresentationFormat>Custom</PresentationFormat>
  <Paragraphs>266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TT Rounds Condensed</vt:lpstr>
      <vt:lpstr>Times New Roman Bold</vt:lpstr>
      <vt:lpstr>TT Rounds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 PPT 762021.pptx</dc:title>
  <dc:creator>Ravi</dc:creator>
  <cp:lastModifiedBy>New</cp:lastModifiedBy>
  <cp:revision>21</cp:revision>
  <dcterms:created xsi:type="dcterms:W3CDTF">2006-08-16T00:00:00Z</dcterms:created>
  <dcterms:modified xsi:type="dcterms:W3CDTF">2024-03-13T10:56:18Z</dcterms:modified>
  <dc:identifier>DAF_GA35b8w</dc:identifier>
</cp:coreProperties>
</file>